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7" r:id="rId1"/>
  </p:sldMasterIdLst>
  <p:notesMasterIdLst>
    <p:notesMasterId r:id="rId12"/>
  </p:notesMasterIdLst>
  <p:sldIdLst>
    <p:sldId id="331" r:id="rId2"/>
    <p:sldId id="400" r:id="rId3"/>
    <p:sldId id="402" r:id="rId4"/>
    <p:sldId id="401" r:id="rId5"/>
    <p:sldId id="403" r:id="rId6"/>
    <p:sldId id="404" r:id="rId7"/>
    <p:sldId id="406" r:id="rId8"/>
    <p:sldId id="409" r:id="rId9"/>
    <p:sldId id="408" r:id="rId10"/>
    <p:sldId id="410" r:id="rId11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STÈRIEL" id="{0B896E98-F45E-4768-8620-EDDF394BE181}">
          <p14:sldIdLst>
            <p14:sldId id="331"/>
            <p14:sldId id="400"/>
            <p14:sldId id="402"/>
            <p14:sldId id="401"/>
            <p14:sldId id="403"/>
            <p14:sldId id="404"/>
            <p14:sldId id="406"/>
            <p14:sldId id="409"/>
            <p14:sldId id="408"/>
            <p14:sldId id="4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97"/>
    <p:restoredTop sz="94343" autoAdjust="0"/>
  </p:normalViewPr>
  <p:slideViewPr>
    <p:cSldViewPr showGuides="1">
      <p:cViewPr varScale="1">
        <p:scale>
          <a:sx n="116" d="100"/>
          <a:sy n="116" d="100"/>
        </p:scale>
        <p:origin x="182" y="77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11/12/2023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smtClean="0"/>
              <a:t>16/10/2023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3919897"/>
            <a:ext cx="3240000" cy="9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 smtClean="0"/>
              <a:t>DGAL / MUS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3D2A15E-D787-5B45-85C6-6526365235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0000" y="180000"/>
            <a:ext cx="5148000" cy="328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 smtClean="0"/>
              <a:t>16/10/2023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smtClean="0"/>
              <a:t>DGAL / MUS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2346046"/>
            <a:ext cx="8424000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00FB9DC8-83C6-0F40-A868-9F863977E3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0000" y="180000"/>
            <a:ext cx="2807970" cy="179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 smtClean="0"/>
              <a:t>16/10/2023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smtClean="0"/>
              <a:t>DGAL / MUS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1891968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064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 smtClean="0"/>
              <a:t>16/10/2023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smtClean="0"/>
              <a:t>DGAL / MUS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 smtClean="0"/>
              <a:t>16/10/2023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smtClean="0"/>
              <a:t>DGAL / MUS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900000"/>
            <a:ext cx="8424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1836000"/>
            <a:ext cx="8424000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4783500"/>
            <a:ext cx="117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 smtClean="0"/>
              <a:t>16/10/2023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904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DGAL / MUS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746B5A3B-42C8-C646-ABC9-A062B83A1C9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88000" y="108000"/>
            <a:ext cx="1008112" cy="6442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intranet.national.agriculture.rie.gouv.fr/mesures-de-protections-individuelles-a19908.html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net.national.agriculture.rie.gouv.fr/mesures-de-protections-individuelles-a19908.html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2400" dirty="0" smtClean="0"/>
              <a:t>IAHP zoonotique – rappel des mesures de protection</a:t>
            </a:r>
          </a:p>
          <a:p>
            <a:pPr lvl="1"/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CSA Alimentation – 30/11/2023</a:t>
            </a:r>
          </a:p>
          <a:p>
            <a:pPr lvl="1"/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Sophie BELICHON– Mission des urgences sanitaires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5076056" y="4783500"/>
            <a:ext cx="3707944" cy="360000"/>
          </a:xfrm>
        </p:spPr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Surveillance active : protocole SAGA en projet</a:t>
            </a:r>
            <a:endParaRPr lang="fr-FR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8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514446" y="1491630"/>
            <a:ext cx="8017994" cy="3456384"/>
          </a:xfrm>
        </p:spPr>
        <p:txBody>
          <a:bodyPr/>
          <a:lstStyle/>
          <a:p>
            <a:pPr marL="0" indent="0">
              <a:buNone/>
            </a:pPr>
            <a:r>
              <a:rPr lang="fr-FR" sz="1200" u="sng" dirty="0" smtClean="0"/>
              <a:t>PILOTE (sur quelques foyers) prévu en Nouvelle </a:t>
            </a:r>
            <a:r>
              <a:rPr lang="fr-FR" sz="1200" u="sng" dirty="0"/>
              <a:t>Aquitaine, Bretagne, Pays-de-La Loire et </a:t>
            </a:r>
            <a:r>
              <a:rPr lang="fr-FR" sz="1200" u="sng" dirty="0" smtClean="0"/>
              <a:t>Occitanie (en cours de finalisation) : </a:t>
            </a:r>
          </a:p>
          <a:p>
            <a:pPr marL="351450" lvl="1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 smtClean="0"/>
              <a:t>MUS - &gt; </a:t>
            </a:r>
            <a:r>
              <a:rPr lang="fr-FR" sz="1200" dirty="0" err="1" smtClean="0"/>
              <a:t>SpF</a:t>
            </a:r>
            <a:r>
              <a:rPr lang="fr-FR" sz="1200" dirty="0" smtClean="0"/>
              <a:t> / info sur foyers (type élevages, élevages mixtes porcins…)</a:t>
            </a:r>
          </a:p>
          <a:p>
            <a:pPr marL="351450" lvl="1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 err="1" smtClean="0"/>
              <a:t>SpF</a:t>
            </a:r>
            <a:r>
              <a:rPr lang="fr-FR" sz="1200" dirty="0" smtClean="0"/>
              <a:t> &lt;-&gt; DD / contact éleveur et autres exposés dans les 8 jours avant confirmation (</a:t>
            </a:r>
            <a:r>
              <a:rPr lang="fr-FR" sz="1200" dirty="0" err="1" smtClean="0"/>
              <a:t>y.c</a:t>
            </a:r>
            <a:r>
              <a:rPr lang="fr-FR" sz="1200" dirty="0" smtClean="0"/>
              <a:t>. agents DD(ETS)PP entrés dans bâtiments ou au contact animaux vivants ou morts ou sous-produits)</a:t>
            </a:r>
          </a:p>
          <a:p>
            <a:pPr marL="351450" lvl="1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 smtClean="0"/>
              <a:t>CR -&gt; présentation protocole aux exposés et si acceptent : questionnaire + orientation vers un laboratoire + lettre d’information</a:t>
            </a:r>
          </a:p>
          <a:p>
            <a:pPr marL="351450" lvl="1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 smtClean="0"/>
              <a:t>ARS -&gt; conventionnement avec laboratoires et financement des prélèvements - prélèvements par infirmier libéral [premier </a:t>
            </a:r>
            <a:r>
              <a:rPr lang="fr-FR" sz="1200" dirty="0" err="1" smtClean="0"/>
              <a:t>prélev</a:t>
            </a:r>
            <a:r>
              <a:rPr lang="fr-FR" sz="1200" dirty="0" smtClean="0"/>
              <a:t>. : cible J+2 max J+10 après dernière exposition connue -  si + </a:t>
            </a:r>
            <a:r>
              <a:rPr lang="fr-FR" sz="1200" dirty="0"/>
              <a:t>ou </a:t>
            </a:r>
            <a:r>
              <a:rPr lang="fr-FR" sz="1200" dirty="0" err="1" smtClean="0"/>
              <a:t>inconclusif</a:t>
            </a:r>
            <a:r>
              <a:rPr lang="fr-FR" sz="1200" dirty="0" smtClean="0"/>
              <a:t> : second </a:t>
            </a:r>
            <a:r>
              <a:rPr lang="fr-FR" sz="1200" dirty="0" err="1" smtClean="0"/>
              <a:t>prélèv</a:t>
            </a:r>
            <a:r>
              <a:rPr lang="fr-FR" sz="1200" dirty="0" smtClean="0"/>
              <a:t>. – puis, si + : deux PS]</a:t>
            </a:r>
          </a:p>
          <a:p>
            <a:pPr marL="351450" lvl="1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 smtClean="0"/>
              <a:t>CNR : analyse </a:t>
            </a:r>
          </a:p>
          <a:p>
            <a:pPr marL="351450" lvl="1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dirty="0" smtClean="0"/>
              <a:t>MSA : soutien éleveur</a:t>
            </a:r>
            <a:endParaRPr lang="fr-FR" sz="1200" i="1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fr-FR" sz="1200" i="1" dirty="0" smtClean="0"/>
              <a:t>A venir : réunion de lancement</a:t>
            </a:r>
            <a:endParaRPr lang="fr-FR" sz="1200" i="1" dirty="0"/>
          </a:p>
          <a:p>
            <a:pPr marL="0" indent="0">
              <a:buNone/>
            </a:pPr>
            <a:r>
              <a:rPr lang="fr-FR" sz="1200" dirty="0"/>
              <a:t/>
            </a:r>
            <a:br>
              <a:rPr lang="fr-FR" sz="1200" dirty="0"/>
            </a:br>
            <a:endParaRPr lang="fr-FR" sz="1200" dirty="0" smtClean="0"/>
          </a:p>
        </p:txBody>
      </p:sp>
    </p:spTree>
    <p:extLst>
      <p:ext uri="{BB962C8B-B14F-4D97-AF65-F5344CB8AC3E}">
        <p14:creationId xmlns:p14="http://schemas.microsoft.com/office/powerpoint/2010/main" val="96592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359999" y="1610786"/>
            <a:ext cx="8424000" cy="2530800"/>
          </a:xfrm>
        </p:spPr>
        <p:txBody>
          <a:bodyPr/>
          <a:lstStyle/>
          <a:p>
            <a:pPr marL="0" indent="0">
              <a:buNone/>
            </a:pPr>
            <a:r>
              <a:rPr lang="fr-FR" sz="1200" dirty="0" smtClean="0"/>
              <a:t>Des cas occasionnels de grippe aviaire ou porcine au niveau mondial</a:t>
            </a:r>
          </a:p>
          <a:p>
            <a:pPr marL="0" indent="0">
              <a:buNone/>
            </a:pPr>
            <a:r>
              <a:rPr lang="fr-FR" sz="1200" dirty="0" smtClean="0"/>
              <a:t>Un risque d’émergence de virus IA ou IP à potentiel pandémique</a:t>
            </a:r>
          </a:p>
          <a:p>
            <a:pPr marL="0" indent="0">
              <a:buNone/>
            </a:pPr>
            <a:r>
              <a:rPr lang="fr-FR" sz="1200" dirty="0" smtClean="0"/>
              <a:t>Des virus IA H5N1 du clade 2.3.4.4b qui incitent à la vigilance  : clade avec grande diversification génétique et réassortiments nombreux, </a:t>
            </a:r>
            <a:r>
              <a:rPr lang="fr-FR" sz="1200" dirty="0"/>
              <a:t>forte circulation aviaire </a:t>
            </a:r>
            <a:r>
              <a:rPr lang="fr-FR" sz="1200" dirty="0" smtClean="0"/>
              <a:t>H5N1 HP </a:t>
            </a:r>
            <a:r>
              <a:rPr lang="fr-FR" sz="1200" dirty="0"/>
              <a:t>2.3.4.4b</a:t>
            </a:r>
            <a:r>
              <a:rPr lang="fr-FR" sz="1200" dirty="0" smtClean="0"/>
              <a:t>, adaptation aux mammifères, signes neurologiques prédominants </a:t>
            </a:r>
            <a:endParaRPr lang="fr-FR" sz="1200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069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Mesures de protection individuelle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388639" y="3343625"/>
            <a:ext cx="8424000" cy="1265400"/>
          </a:xfrm>
        </p:spPr>
        <p:txBody>
          <a:bodyPr/>
          <a:lstStyle/>
          <a:p>
            <a:pPr marL="0" indent="0">
              <a:buNone/>
            </a:pPr>
            <a:endParaRPr lang="fr-FR" sz="1200" dirty="0">
              <a:hlinkClick r:id="rId2"/>
            </a:endParaRPr>
          </a:p>
          <a:p>
            <a:pPr marL="0" indent="0" algn="ctr">
              <a:buNone/>
            </a:pPr>
            <a:r>
              <a:rPr lang="fr-FR" dirty="0" smtClean="0">
                <a:hlinkClick r:id="rId2"/>
              </a:rPr>
              <a:t>https</a:t>
            </a:r>
            <a:r>
              <a:rPr lang="fr-FR" dirty="0">
                <a:hlinkClick r:id="rId2"/>
              </a:rPr>
              <a:t>://</a:t>
            </a:r>
            <a:r>
              <a:rPr lang="fr-FR" dirty="0" smtClean="0">
                <a:hlinkClick r:id="rId2"/>
              </a:rPr>
              <a:t>intranet.national.agriculture.rie.gouv.fr/mesures-de-protections-individuelles-a19908.html</a:t>
            </a:r>
            <a:endParaRPr lang="fr-FR" dirty="0" smtClean="0"/>
          </a:p>
          <a:p>
            <a:pPr marL="0" indent="0">
              <a:buNone/>
            </a:pPr>
            <a:endParaRPr lang="fr-FR" sz="1200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1620000"/>
            <a:ext cx="6886575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34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Mesures de protection individuelle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359999" y="1491630"/>
            <a:ext cx="8424000" cy="3291870"/>
          </a:xfrm>
        </p:spPr>
        <p:txBody>
          <a:bodyPr/>
          <a:lstStyle/>
          <a:p>
            <a:pPr marL="0" lvl="0" indent="0">
              <a:buNone/>
            </a:pPr>
            <a:r>
              <a:rPr lang="fr-FR" sz="1200" dirty="0"/>
              <a:t>Avis HCSP relatif à la prévention de la transmission à l’Homme des virus influenza porcins et aviaires – 10/12/21 </a:t>
            </a:r>
            <a:r>
              <a:rPr lang="fr-FR" sz="1200" i="1" dirty="0"/>
              <a:t>(surtout pour étendre aux risques liés aux IP)</a:t>
            </a:r>
          </a:p>
          <a:p>
            <a:pPr marL="180000" lvl="1" indent="0">
              <a:buNone/>
            </a:pPr>
            <a:r>
              <a:rPr lang="fr-FR" sz="1100" i="1" dirty="0" smtClean="0"/>
              <a:t>-&gt; l’annexe </a:t>
            </a:r>
            <a:r>
              <a:rPr lang="fr-FR" sz="1100" i="1" dirty="0"/>
              <a:t>3 précise les mesures de protection pour les personnes exposées à des oiseaux suspects ou confirmés infectés ainsi qu’à leurs produits (plumes, fientes...), et </a:t>
            </a:r>
            <a:r>
              <a:rPr lang="fr-FR" sz="1100" i="1" dirty="0" smtClean="0"/>
              <a:t>recommande de </a:t>
            </a:r>
            <a:r>
              <a:rPr lang="fr-FR" sz="1100" i="1" dirty="0"/>
              <a:t>porter :</a:t>
            </a:r>
            <a:endParaRPr lang="fr-FR" sz="1100" dirty="0"/>
          </a:p>
          <a:p>
            <a:pPr marL="459450" lvl="2" indent="-171450"/>
            <a:r>
              <a:rPr lang="fr-FR" sz="1200" i="1" dirty="0"/>
              <a:t>un masque de protection respiratoire (de niveau FFP2),</a:t>
            </a:r>
            <a:endParaRPr lang="fr-FR" sz="1200" dirty="0"/>
          </a:p>
          <a:p>
            <a:pPr marL="459450" lvl="2" indent="-171450"/>
            <a:r>
              <a:rPr lang="fr-FR" sz="1200" i="1" dirty="0"/>
              <a:t>des lunettes ou une visière de protection,</a:t>
            </a:r>
            <a:endParaRPr lang="fr-FR" sz="1200" dirty="0"/>
          </a:p>
          <a:p>
            <a:pPr marL="459450" lvl="2" indent="-171450"/>
            <a:r>
              <a:rPr lang="fr-FR" sz="1200" i="1" dirty="0"/>
              <a:t>des gants de protection étanche à usage unique et résistant aux </a:t>
            </a:r>
            <a:r>
              <a:rPr lang="fr-FR" sz="1200" i="1" dirty="0" smtClean="0"/>
              <a:t>agressions mécaniques</a:t>
            </a:r>
            <a:r>
              <a:rPr lang="fr-FR" sz="1200" i="1" dirty="0"/>
              <a:t>,</a:t>
            </a:r>
            <a:endParaRPr lang="fr-FR" sz="1200" dirty="0"/>
          </a:p>
          <a:p>
            <a:pPr marL="459450" lvl="2" indent="-171450"/>
            <a:r>
              <a:rPr lang="fr-FR" sz="1200" i="1" dirty="0"/>
              <a:t>un vêtement de protection à usage unique avec capuche intégrée, ou une </a:t>
            </a:r>
            <a:r>
              <a:rPr lang="fr-FR" sz="1200" i="1" dirty="0" smtClean="0"/>
              <a:t>charlotte </a:t>
            </a:r>
            <a:r>
              <a:rPr lang="fr-FR" sz="1200" i="1" dirty="0"/>
              <a:t>en l’absence de capuche, des bottes étanches.</a:t>
            </a:r>
            <a:endParaRPr lang="fr-FR" sz="1200" dirty="0">
              <a:hlinkClick r:id="rId2"/>
            </a:endParaRPr>
          </a:p>
          <a:p>
            <a:pPr marL="0" indent="0">
              <a:buNone/>
            </a:pPr>
            <a:r>
              <a:rPr lang="fr-FR" sz="1200" dirty="0" smtClean="0"/>
              <a:t>Ces mesures sont identiques à celles déjà préconisées auparavant. </a:t>
            </a:r>
          </a:p>
          <a:p>
            <a:pPr marL="0" indent="0">
              <a:buNone/>
            </a:pPr>
            <a:r>
              <a:rPr lang="fr-F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RETEX IAHP 2023 (en cours de consolidation) : interrogations sur l’efficacité des masques FFP2 -&gt; FFP2 est le niveau de protection recommandé par le HCSP – mais des masques FFP3 à ventilation assistée sont aussi disponibles dans le marché national des EPI</a:t>
            </a:r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752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Mesures de protection individuelle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359998" y="1491630"/>
            <a:ext cx="8604489" cy="3291870"/>
          </a:xfrm>
        </p:spPr>
        <p:txBody>
          <a:bodyPr/>
          <a:lstStyle/>
          <a:p>
            <a:pPr marL="0" lvl="0" indent="0">
              <a:buNone/>
            </a:pPr>
            <a:r>
              <a:rPr lang="fr-FR" sz="1200" dirty="0" smtClean="0"/>
              <a:t>Diffusion d’un Flyer du MASA en décembre 2022 // oiseaux sauvages morts et élevages suspects ou infectés</a:t>
            </a:r>
          </a:p>
          <a:p>
            <a:pPr marL="0" indent="0">
              <a:buNone/>
            </a:pPr>
            <a:r>
              <a:rPr lang="fr-FR" sz="1200" u="sng" dirty="0"/>
              <a:t>https://intranet.national.agriculture.rie.gouv.fr/IMG/pdf/2301_iahp_risque_zoonotique_cle0e1178.pdf</a:t>
            </a:r>
          </a:p>
          <a:p>
            <a:pPr marL="0" lvl="0" indent="0">
              <a:buNone/>
            </a:pPr>
            <a:endParaRPr lang="fr-FR" sz="1200" dirty="0" smtClean="0"/>
          </a:p>
          <a:p>
            <a:pPr marL="0" lvl="0" indent="0">
              <a:buNone/>
            </a:pPr>
            <a:endParaRPr lang="fr-FR" sz="1200" dirty="0"/>
          </a:p>
          <a:p>
            <a:pPr marL="0" lvl="0" indent="0">
              <a:buNone/>
            </a:pPr>
            <a:endParaRPr lang="fr-FR" sz="1200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357161"/>
            <a:ext cx="4554448" cy="221546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554" y="2357161"/>
            <a:ext cx="3587793" cy="221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19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Prévenir les réassortiments viraux IH – IP ou IA</a:t>
            </a:r>
            <a:endParaRPr lang="fr-FR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359999" y="1491630"/>
            <a:ext cx="8424000" cy="3291870"/>
          </a:xfrm>
        </p:spPr>
        <p:txBody>
          <a:bodyPr/>
          <a:lstStyle/>
          <a:p>
            <a:pPr marL="0" lvl="0" indent="0">
              <a:buNone/>
            </a:pPr>
            <a:r>
              <a:rPr lang="fr-FR" sz="1200" dirty="0" smtClean="0"/>
              <a:t>Décision HAS </a:t>
            </a:r>
            <a:r>
              <a:rPr lang="fr-FR" sz="1200" dirty="0"/>
              <a:t>relatif </a:t>
            </a:r>
            <a:r>
              <a:rPr lang="fr-FR" sz="1200" dirty="0" smtClean="0"/>
              <a:t>au calendrier vaccinal – avril 2022 : acte la recommandation de vaccination</a:t>
            </a:r>
            <a:endParaRPr lang="fr-FR" sz="1200" i="1" dirty="0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7030" y="1768897"/>
            <a:ext cx="5369938" cy="25929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203835" y="4401105"/>
            <a:ext cx="2736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/>
              <a:t>(Flyer </a:t>
            </a:r>
            <a:r>
              <a:rPr lang="fr-FR" sz="1200" dirty="0"/>
              <a:t>du </a:t>
            </a:r>
            <a:r>
              <a:rPr lang="fr-FR" sz="1200" dirty="0" smtClean="0"/>
              <a:t>MASA – décembre 2022)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47066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Prévenir les réassortiments viraux IH – IP ou IA</a:t>
            </a:r>
            <a:endParaRPr lang="fr-FR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5435" y="1301159"/>
            <a:ext cx="2788564" cy="139428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9998" y="1527795"/>
            <a:ext cx="550814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u="sng" dirty="0"/>
              <a:t>https://vaccination-info-service.fr/Les-maladies-et-leurs-vaccins/Grippe</a:t>
            </a:r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467544" y="2577370"/>
            <a:ext cx="8577442" cy="1987679"/>
          </a:xfrm>
        </p:spPr>
        <p:txBody>
          <a:bodyPr/>
          <a:lstStyle/>
          <a:p>
            <a:pPr marL="0" indent="0">
              <a:buNone/>
            </a:pPr>
            <a:r>
              <a:rPr lang="fr-F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RETEX IAHP 2023 (en cours de consolidation) : 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communication insuffisante ou maladroite </a:t>
            </a:r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difficultés de mise en œuvre dans les services – médecine du travail indisponible, prise en charge du vaccin non assurée</a:t>
            </a:r>
          </a:p>
          <a:p>
            <a:pPr marL="180000" lvl="1" indent="0">
              <a:buNone/>
            </a:pPr>
            <a:r>
              <a:rPr lang="fr-FR" sz="1200" i="1" dirty="0" smtClean="0"/>
              <a:t>NB : ameli.fr : </a:t>
            </a:r>
            <a:r>
              <a:rPr lang="fr-FR" sz="1200" i="1" dirty="0"/>
              <a:t>Si vous êtes salarié et que la vaccination vous est recommandée au titre de votre activité professionnelle, la vaccination est organisée par votre employeur</a:t>
            </a:r>
            <a:r>
              <a:rPr lang="fr-FR" sz="1200" i="1" dirty="0" smtClean="0"/>
              <a:t>. Absence de bon de prise </a:t>
            </a:r>
            <a:r>
              <a:rPr lang="fr-FR" sz="1200" i="1" dirty="0"/>
              <a:t>en charge : </a:t>
            </a:r>
            <a:r>
              <a:rPr lang="fr-FR" sz="1200" i="1" dirty="0" smtClean="0"/>
              <a:t>dans </a:t>
            </a:r>
            <a:r>
              <a:rPr lang="fr-FR" sz="1200" i="1" dirty="0"/>
              <a:t>ce cas, votre médecin, votre pharmacien, votre infirmier ou votre sage-femme peut vous remettre un bon de prise en charge vous permettant d’obtenir gratuitement le </a:t>
            </a:r>
            <a:r>
              <a:rPr lang="fr-FR" sz="1200" i="1" dirty="0" smtClean="0"/>
              <a:t>vaccin. A vérifier pour 2023/2024. </a:t>
            </a:r>
            <a:endParaRPr lang="fr-FR" sz="1200" i="1" dirty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58755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Sensibilisation : flyer </a:t>
            </a:r>
            <a:r>
              <a:rPr lang="fr-FR" dirty="0" err="1" smtClean="0"/>
              <a:t>SpF</a:t>
            </a:r>
            <a:endParaRPr lang="fr-FR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2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362046" y="1707653"/>
            <a:ext cx="5434090" cy="2914899"/>
          </a:xfrm>
        </p:spPr>
        <p:txBody>
          <a:bodyPr/>
          <a:lstStyle/>
          <a:p>
            <a:pPr marL="0" indent="0">
              <a:buNone/>
            </a:pPr>
            <a:r>
              <a:rPr lang="fr-FR" sz="1200" dirty="0" smtClean="0"/>
              <a:t>Influenza et Grippe quelle différence / Comment le virus se transmet-il / Comment éviter d’attraper le virus / A savoir – vaccination / Que faire si j’ai été exposé / Que faire si j’ai des symptômes ?</a:t>
            </a:r>
          </a:p>
          <a:p>
            <a:pPr marL="0" indent="0">
              <a:buNone/>
            </a:pPr>
            <a:r>
              <a:rPr lang="fr-FR" sz="1200" dirty="0" smtClean="0"/>
              <a:t>Diffusion juillet 2023 :</a:t>
            </a:r>
          </a:p>
          <a:p>
            <a:pPr marL="351450" lvl="1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dépliants </a:t>
            </a:r>
            <a:r>
              <a:rPr lang="fr-FR" sz="1200" dirty="0"/>
              <a:t>papiers </a:t>
            </a:r>
            <a:r>
              <a:rPr lang="fr-FR" sz="1200" dirty="0" smtClean="0"/>
              <a:t>-&gt; DD(ETS)PP</a:t>
            </a:r>
            <a:r>
              <a:rPr lang="fr-FR" sz="1200" dirty="0"/>
              <a:t>, préfectures, directions régionales OFB, CCMSA, ANSES, </a:t>
            </a:r>
            <a:r>
              <a:rPr lang="fr-FR" sz="1200" dirty="0" err="1"/>
              <a:t>DGAl</a:t>
            </a:r>
            <a:r>
              <a:rPr lang="fr-FR" sz="1200" dirty="0"/>
              <a:t>, Société </a:t>
            </a:r>
            <a:r>
              <a:rPr lang="fr-FR" sz="1200" dirty="0" smtClean="0"/>
              <a:t>savantes. </a:t>
            </a:r>
            <a:endParaRPr lang="fr-FR" sz="1200" dirty="0"/>
          </a:p>
          <a:p>
            <a:pPr marL="351450" lvl="1" indent="-171450">
              <a:buFont typeface="Arial" panose="020B0604020202020204" pitchFamily="34" charset="0"/>
              <a:buChar char="•"/>
            </a:pPr>
            <a:r>
              <a:rPr lang="fr-FR" sz="1200" dirty="0"/>
              <a:t> </a:t>
            </a:r>
            <a:r>
              <a:rPr lang="fr-FR" sz="1200" dirty="0" smtClean="0"/>
              <a:t>emailing -&gt;  destinataires </a:t>
            </a:r>
            <a:r>
              <a:rPr lang="fr-FR" sz="1200" dirty="0"/>
              <a:t>plus larges (ARS, </a:t>
            </a:r>
            <a:r>
              <a:rPr lang="fr-FR" sz="1200" dirty="0" err="1"/>
              <a:t>Pelagis</a:t>
            </a:r>
            <a:r>
              <a:rPr lang="fr-FR" sz="1200" dirty="0"/>
              <a:t>, </a:t>
            </a:r>
            <a:r>
              <a:rPr lang="fr-FR" sz="1200" dirty="0" err="1"/>
              <a:t>Resavip</a:t>
            </a:r>
            <a:r>
              <a:rPr lang="fr-FR" sz="1200" dirty="0"/>
              <a:t>, ESA, réseau de médecin généraliste, conseil national d’ordre des médecins, pharmaciens, </a:t>
            </a:r>
            <a:r>
              <a:rPr lang="fr-FR" sz="1200" dirty="0" smtClean="0"/>
              <a:t>vétérinaires, filières </a:t>
            </a:r>
            <a:r>
              <a:rPr lang="fr-FR" sz="1200" dirty="0"/>
              <a:t>porcines et avicoles…) avec possibilité de commande de dépliant. </a:t>
            </a:r>
            <a:endParaRPr lang="fr-FR" sz="1200" dirty="0" smtClean="0"/>
          </a:p>
          <a:p>
            <a:pPr marL="0" indent="0">
              <a:buNone/>
            </a:pPr>
            <a:r>
              <a:rPr lang="fr-FR" sz="1200" dirty="0"/>
              <a:t/>
            </a:r>
            <a:br>
              <a:rPr lang="fr-FR" sz="1200" dirty="0"/>
            </a:b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9149" y="699542"/>
            <a:ext cx="2728476" cy="392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86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Surveillance passive / symptômes après exposition</a:t>
            </a:r>
            <a:endParaRPr lang="fr-FR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30/11/2023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DGAL / MUS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2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362046" y="1491630"/>
            <a:ext cx="8577442" cy="1825927"/>
          </a:xfrm>
        </p:spPr>
        <p:txBody>
          <a:bodyPr/>
          <a:lstStyle/>
          <a:p>
            <a:pPr marL="0" indent="0">
              <a:buNone/>
            </a:pPr>
            <a:r>
              <a:rPr lang="fr-FR" sz="1200" dirty="0" smtClean="0"/>
              <a:t>Conduite à tenir de Santé publique France relatif </a:t>
            </a:r>
            <a:r>
              <a:rPr lang="fr-FR" sz="1200" dirty="0"/>
              <a:t>à la surveillance et investigation des cas de grippe humaine due à un virus influenza d’origine aviaire ou porcine – 23/02/22</a:t>
            </a:r>
            <a:endParaRPr lang="fr-FR" sz="1200" dirty="0" smtClean="0"/>
          </a:p>
          <a:p>
            <a:pPr marL="180000" lvl="1" indent="0">
              <a:buNone/>
            </a:pPr>
            <a:r>
              <a:rPr lang="fr-FR" sz="1200" dirty="0" smtClean="0"/>
              <a:t>-&gt; signalement </a:t>
            </a:r>
            <a:r>
              <a:rPr lang="fr-FR" sz="1200" dirty="0"/>
              <a:t>du cas à l’ARS, </a:t>
            </a:r>
            <a:r>
              <a:rPr lang="fr-FR" sz="1200" dirty="0" smtClean="0"/>
              <a:t>prélèvement respiratoire </a:t>
            </a:r>
            <a:r>
              <a:rPr lang="fr-FR" sz="1200" dirty="0"/>
              <a:t>envoyé au Centre National de Référence </a:t>
            </a:r>
            <a:r>
              <a:rPr lang="fr-FR" sz="1200" dirty="0" smtClean="0"/>
              <a:t>des virus des </a:t>
            </a:r>
            <a:r>
              <a:rPr lang="fr-FR" sz="1200" dirty="0"/>
              <a:t>infections respiratoires par l’ARS, identification et suivi </a:t>
            </a:r>
            <a:r>
              <a:rPr lang="fr-FR" sz="1200" dirty="0" smtClean="0"/>
              <a:t>des personnes- </a:t>
            </a:r>
            <a:r>
              <a:rPr lang="fr-FR" sz="1200" dirty="0"/>
              <a:t>contacts et </a:t>
            </a:r>
            <a:r>
              <a:rPr lang="fr-FR" sz="1200" dirty="0" err="1"/>
              <a:t>co</a:t>
            </a:r>
            <a:r>
              <a:rPr lang="fr-FR" sz="1200" dirty="0"/>
              <a:t>-exposées. </a:t>
            </a:r>
            <a:endParaRPr lang="fr-FR" sz="1200" dirty="0" smtClean="0"/>
          </a:p>
          <a:p>
            <a:pPr marL="0" indent="0">
              <a:buNone/>
            </a:pPr>
            <a:r>
              <a:rPr lang="fr-FR" sz="1200" dirty="0" smtClean="0"/>
              <a:t>DGS-URGENT N°2022-87 -&gt; tous les professionnels de santé - VIGILANCE </a:t>
            </a:r>
            <a:r>
              <a:rPr lang="fr-FR" sz="1200" dirty="0"/>
              <a:t>RENFORCEE VIS-A-VIS DU RISQUE DE TRANSMISSION A L’HOMME DES </a:t>
            </a:r>
            <a:r>
              <a:rPr lang="fr-FR" sz="1200" dirty="0" smtClean="0"/>
              <a:t>VIRUS INFLUENZA </a:t>
            </a:r>
            <a:r>
              <a:rPr lang="fr-FR" sz="1200" dirty="0"/>
              <a:t>D’ORIGINE AVIAIRE ET </a:t>
            </a:r>
            <a:r>
              <a:rPr lang="fr-FR" sz="1200" dirty="0" smtClean="0"/>
              <a:t>PORCINE </a:t>
            </a:r>
            <a:r>
              <a:rPr lang="fr-FR" sz="1200" dirty="0"/>
              <a:t>- </a:t>
            </a:r>
            <a:r>
              <a:rPr lang="fr-FR" sz="1200" dirty="0" smtClean="0"/>
              <a:t>29/12/2022</a:t>
            </a:r>
          </a:p>
          <a:p>
            <a:pPr marL="180000" lvl="1" indent="0">
              <a:buNone/>
            </a:pPr>
            <a:r>
              <a:rPr lang="fr-FR" sz="1200" dirty="0"/>
              <a:t>+</a:t>
            </a:r>
            <a:r>
              <a:rPr lang="fr-FR" sz="1200" dirty="0" smtClean="0"/>
              <a:t> Fiche RADAR du COREB</a:t>
            </a:r>
            <a:r>
              <a:rPr lang="fr-FR" sz="1100" dirty="0"/>
              <a:t/>
            </a:r>
            <a:br>
              <a:rPr lang="fr-FR" sz="1100" dirty="0"/>
            </a:br>
            <a:endParaRPr lang="fr-FR" sz="1100" dirty="0" smtClean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8478" y="3085943"/>
            <a:ext cx="5541364" cy="110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2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21A80C86-B502-454D-9D85-26DC22072A7D}" vid="{F7297A3B-967B-0241-96F6-B5DDD796BCF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ppt_MASA_marianne_cle0552e9</Template>
  <TotalTime>4569</TotalTime>
  <Words>854</Words>
  <Application>Microsoft Office PowerPoint</Application>
  <PresentationFormat>Affichage à l'écran (16:9)</PresentationFormat>
  <Paragraphs>83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Marianne</vt:lpstr>
      <vt:lpstr>MINISTÈRIEL</vt:lpstr>
      <vt:lpstr>Présentation PowerPoint</vt:lpstr>
      <vt:lpstr>Contexte</vt:lpstr>
      <vt:lpstr>Mesures de protection individuelle</vt:lpstr>
      <vt:lpstr>Mesures de protection individuelle</vt:lpstr>
      <vt:lpstr>Mesures de protection individuelle</vt:lpstr>
      <vt:lpstr>Prévenir les réassortiments viraux IH – IP ou IA</vt:lpstr>
      <vt:lpstr>Prévenir les réassortiments viraux IH – IP ou IA</vt:lpstr>
      <vt:lpstr>Sensibilisation : flyer SpF</vt:lpstr>
      <vt:lpstr>Surveillance passive / symptômes après exposition</vt:lpstr>
      <vt:lpstr>Surveillance active : protocole SAGA en projet</vt:lpstr>
    </vt:vector>
  </TitlesOfParts>
  <Manager>Client</Manager>
  <Company>Ministère de l'Agriculture et de l'Alimentation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Lorraine PUZIN</dc:creator>
  <cp:lastModifiedBy>Nathalie LEBRETON</cp:lastModifiedBy>
  <cp:revision>232</cp:revision>
  <dcterms:created xsi:type="dcterms:W3CDTF">2023-01-30T09:26:24Z</dcterms:created>
  <dcterms:modified xsi:type="dcterms:W3CDTF">2023-12-11T13:56:19Z</dcterms:modified>
</cp:coreProperties>
</file>