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1"/>
    <p:sldMasterId id="2147483813" r:id="rId2"/>
  </p:sldMasterIdLst>
  <p:notesMasterIdLst>
    <p:notesMasterId r:id="rId16"/>
  </p:notesMasterIdLst>
  <p:sldIdLst>
    <p:sldId id="331" r:id="rId3"/>
    <p:sldId id="392" r:id="rId4"/>
    <p:sldId id="399" r:id="rId5"/>
    <p:sldId id="390" r:id="rId6"/>
    <p:sldId id="375" r:id="rId7"/>
    <p:sldId id="394" r:id="rId8"/>
    <p:sldId id="403" r:id="rId9"/>
    <p:sldId id="401" r:id="rId10"/>
    <p:sldId id="385" r:id="rId11"/>
    <p:sldId id="395" r:id="rId12"/>
    <p:sldId id="344" r:id="rId13"/>
    <p:sldId id="404" r:id="rId14"/>
    <p:sldId id="405" r:id="rId15"/>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72" userDrawn="1">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GAND Christophe" initials="BC" lastIdx="5" clrIdx="0">
    <p:extLst>
      <p:ext uri="{19B8F6BF-5375-455C-9EA6-DF929625EA0E}">
        <p15:presenceInfo xmlns:p15="http://schemas.microsoft.com/office/powerpoint/2012/main" userId="BIGAND Christophe" providerId="None"/>
      </p:ext>
    </p:extLst>
  </p:cmAuthor>
  <p:cmAuthor id="2" name="CLEMENT Jacques" initials="CJ" lastIdx="5" clrIdx="1">
    <p:extLst>
      <p:ext uri="{19B8F6BF-5375-455C-9EA6-DF929625EA0E}">
        <p15:presenceInfo xmlns:p15="http://schemas.microsoft.com/office/powerpoint/2012/main" userId="CLEMENT Jacques" providerId="None"/>
      </p:ext>
    </p:extLst>
  </p:cmAuthor>
  <p:cmAuthor id="3" name="RENOUARD Céline" initials="RC" lastIdx="25" clrIdx="2">
    <p:extLst>
      <p:ext uri="{19B8F6BF-5375-455C-9EA6-DF929625EA0E}">
        <p15:presenceInfo xmlns:p15="http://schemas.microsoft.com/office/powerpoint/2012/main" userId="RENOUARD Céline" providerId="None"/>
      </p:ext>
    </p:extLst>
  </p:cmAuthor>
  <p:cmAuthor id="4" name="TRANCHANT Caroline" initials="TC" lastIdx="9" clrIdx="3">
    <p:extLst>
      <p:ext uri="{19B8F6BF-5375-455C-9EA6-DF929625EA0E}">
        <p15:presenceInfo xmlns:p15="http://schemas.microsoft.com/office/powerpoint/2012/main" userId="TRANCHANT Caroline" providerId="None"/>
      </p:ext>
    </p:extLst>
  </p:cmAuthor>
  <p:cmAuthor id="5" name="MANGIANTE Sophie" initials="MS" lastIdx="13" clrIdx="4">
    <p:extLst>
      <p:ext uri="{19B8F6BF-5375-455C-9EA6-DF929625EA0E}">
        <p15:presenceInfo xmlns:p15="http://schemas.microsoft.com/office/powerpoint/2012/main" userId="MANGIANTE Sophie" providerId="None"/>
      </p:ext>
    </p:extLst>
  </p:cmAuthor>
  <p:cmAuthor id="6" name="DAUMAIN Emmanuelle" initials="DE" lastIdx="12" clrIdx="5">
    <p:extLst>
      <p:ext uri="{19B8F6BF-5375-455C-9EA6-DF929625EA0E}">
        <p15:presenceInfo xmlns:p15="http://schemas.microsoft.com/office/powerpoint/2012/main" userId="DAUMAIN Emmanuel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01" autoAdjust="0"/>
    <p:restoredTop sz="96395" autoAdjust="0"/>
  </p:normalViewPr>
  <p:slideViewPr>
    <p:cSldViewPr showGuides="1">
      <p:cViewPr varScale="1">
        <p:scale>
          <a:sx n="116" d="100"/>
          <a:sy n="116" d="100"/>
        </p:scale>
        <p:origin x="514" y="77"/>
      </p:cViewPr>
      <p:guideLst>
        <p:guide orient="horz" pos="1620"/>
        <p:guide orient="horz" pos="191"/>
        <p:guide orient="horz" pos="854"/>
        <p:guide orient="horz" pos="821"/>
        <p:guide orient="horz" pos="3072"/>
        <p:guide orient="horz" pos="3151"/>
        <p:guide pos="2880"/>
        <p:guide pos="476"/>
        <p:guide pos="5193"/>
        <p:guide pos="546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04/12/2023</a:t>
            </a:fld>
            <a:endParaRPr lang="fr-FR" dirty="0"/>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r>
              <a:rPr lang="fr-FR" dirty="0"/>
              <a:t>XX/XX/XXXX</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8" name="Image 7"/>
          <p:cNvPicPr>
            <a:picLocks noChangeAspect="1"/>
          </p:cNvPicPr>
          <p:nvPr userDrawn="1"/>
        </p:nvPicPr>
        <p:blipFill>
          <a:blip r:embed="rId2"/>
          <a:stretch>
            <a:fillRect/>
          </a:stretch>
        </p:blipFill>
        <p:spPr>
          <a:xfrm>
            <a:off x="755936" y="411510"/>
            <a:ext cx="5691192" cy="2660294"/>
          </a:xfrm>
          <a:prstGeom prst="rect">
            <a:avLst/>
          </a:prstGeom>
        </p:spPr>
      </p:pic>
      <p:sp>
        <p:nvSpPr>
          <p:cNvPr id="5" name="Espace réservé du pied de page 4"/>
          <p:cNvSpPr>
            <a:spLocks noGrp="1"/>
          </p:cNvSpPr>
          <p:nvPr>
            <p:ph type="ftr" sz="quarter" idx="11"/>
          </p:nvPr>
        </p:nvSpPr>
        <p:spPr bwMode="gray">
          <a:xfrm>
            <a:off x="755936" y="3919897"/>
            <a:ext cx="3240000" cy="900000"/>
          </a:xfrm>
        </p:spPr>
        <p:txBody>
          <a:bodyPr anchor="b" anchorCtr="0"/>
          <a:lstStyle>
            <a:lvl1pPr>
              <a:defRPr sz="1150"/>
            </a:lvl1pPr>
          </a:lstStyle>
          <a:p>
            <a:r>
              <a:rPr lang="fr-FR" dirty="0"/>
              <a:t>Intitulé de la direction/service interministérielle</a:t>
            </a:r>
          </a:p>
        </p:txBody>
      </p:sp>
    </p:spTree>
    <p:extLst>
      <p:ext uri="{BB962C8B-B14F-4D97-AF65-F5344CB8AC3E}">
        <p14:creationId xmlns:p14="http://schemas.microsoft.com/office/powerpoint/2010/main" val="3432610956"/>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29841" y="273844"/>
            <a:ext cx="7886700" cy="994172"/>
          </a:xfrm>
        </p:spPr>
        <p:txBody>
          <a:bodyPr/>
          <a:lstStyle/>
          <a:p>
            <a:r>
              <a:rPr lang="fr-FR"/>
              <a:t>Modifiez le style du titre</a:t>
            </a:r>
          </a:p>
        </p:txBody>
      </p:sp>
      <p:sp>
        <p:nvSpPr>
          <p:cNvPr id="3" name="Espace réservé du texte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Espace réservé du contenu 3"/>
          <p:cNvSpPr>
            <a:spLocks noGrp="1"/>
          </p:cNvSpPr>
          <p:nvPr>
            <p:ph sz="half" idx="2"/>
          </p:nvPr>
        </p:nvSpPr>
        <p:spPr>
          <a:xfrm>
            <a:off x="629842" y="1878806"/>
            <a:ext cx="3868340" cy="276344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Espace réservé du contenu 5"/>
          <p:cNvSpPr>
            <a:spLocks noGrp="1"/>
          </p:cNvSpPr>
          <p:nvPr>
            <p:ph sz="quarter" idx="4"/>
          </p:nvPr>
        </p:nvSpPr>
        <p:spPr>
          <a:xfrm>
            <a:off x="4629150" y="1878806"/>
            <a:ext cx="3887391" cy="276344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pPr algn="r"/>
            <a:r>
              <a:rPr lang="fr-FR" cap="all"/>
              <a:t>XX/XX/XXXX</a:t>
            </a:r>
            <a:endParaRPr lang="fr-FR" cap="all" dirty="0"/>
          </a:p>
        </p:txBody>
      </p:sp>
      <p:sp>
        <p:nvSpPr>
          <p:cNvPr id="8" name="Espace réservé du pied de page 7"/>
          <p:cNvSpPr>
            <a:spLocks noGrp="1"/>
          </p:cNvSpPr>
          <p:nvPr>
            <p:ph type="ftr" sz="quarter" idx="11"/>
          </p:nvPr>
        </p:nvSpPr>
        <p:spPr/>
        <p:txBody>
          <a:bodyPr/>
          <a:lstStyle/>
          <a:p>
            <a:r>
              <a:rPr lang="fr-FR"/>
              <a:t>Intitulé de la direction/service interministérielle</a:t>
            </a:r>
            <a:endParaRPr lang="fr-FR" dirty="0"/>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034246393"/>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p:txBody>
          <a:bodyPr/>
          <a:lstStyle/>
          <a:p>
            <a:r>
              <a:rPr lang="fr-FR"/>
              <a:t>Intitulé de la direction/service interministérielle</a:t>
            </a:r>
            <a:endParaRPr lang="fr-FR" dirty="0"/>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848026862"/>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r>
              <a:rPr lang="fr-FR" cap="all"/>
              <a:t>XX/XX/XXXX</a:t>
            </a:r>
            <a:endParaRPr lang="fr-FR" cap="all" dirty="0"/>
          </a:p>
        </p:txBody>
      </p:sp>
      <p:sp>
        <p:nvSpPr>
          <p:cNvPr id="3" name="Espace réservé du pied de page 2"/>
          <p:cNvSpPr>
            <a:spLocks noGrp="1"/>
          </p:cNvSpPr>
          <p:nvPr>
            <p:ph type="ftr" sz="quarter" idx="11"/>
          </p:nvPr>
        </p:nvSpPr>
        <p:spPr/>
        <p:txBody>
          <a:bodyPr/>
          <a:lstStyle/>
          <a:p>
            <a:r>
              <a:rPr lang="fr-FR"/>
              <a:t>Intitulé de la direction/service interministérielle</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498843120"/>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342900"/>
            <a:ext cx="2949178" cy="1200150"/>
          </a:xfrm>
        </p:spPr>
        <p:txBody>
          <a:bodyPr anchor="b"/>
          <a:lstStyle>
            <a:lvl1pPr>
              <a:defRPr sz="2400"/>
            </a:lvl1pPr>
          </a:lstStyle>
          <a:p>
            <a:r>
              <a:rPr lang="fr-FR"/>
              <a:t>Modifiez le style du titre</a:t>
            </a:r>
          </a:p>
        </p:txBody>
      </p:sp>
      <p:sp>
        <p:nvSpPr>
          <p:cNvPr id="3" name="Espace réservé du contenu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pPr algn="r"/>
            <a:r>
              <a:rPr lang="fr-FR" cap="all"/>
              <a:t>XX/XX/XXXX</a:t>
            </a:r>
            <a:endParaRPr lang="fr-FR" cap="all" dirty="0"/>
          </a:p>
        </p:txBody>
      </p:sp>
      <p:sp>
        <p:nvSpPr>
          <p:cNvPr id="6" name="Espace réservé du pied de page 5"/>
          <p:cNvSpPr>
            <a:spLocks noGrp="1"/>
          </p:cNvSpPr>
          <p:nvPr>
            <p:ph type="ftr" sz="quarter" idx="11"/>
          </p:nvPr>
        </p:nvSpPr>
        <p:spPr/>
        <p:txBody>
          <a:bodyPr/>
          <a:lstStyle/>
          <a:p>
            <a:r>
              <a:rPr lang="fr-FR"/>
              <a:t>Intitulé de la direction/service interministérielle</a:t>
            </a:r>
            <a:endParaRPr lang="fr-FR" dirty="0"/>
          </a:p>
        </p:txBody>
      </p:sp>
      <p:sp>
        <p:nvSpPr>
          <p:cNvPr id="7" name="Espace réservé du numéro de diapositive 6"/>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525783473"/>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342900"/>
            <a:ext cx="2949178" cy="1200150"/>
          </a:xfrm>
        </p:spPr>
        <p:txBody>
          <a:bodyPr anchor="b"/>
          <a:lstStyle>
            <a:lvl1pPr>
              <a:defRPr sz="2400"/>
            </a:lvl1pPr>
          </a:lstStyle>
          <a:p>
            <a:r>
              <a:rPr lang="fr-FR"/>
              <a:t>Modifiez le style du titre</a:t>
            </a:r>
          </a:p>
        </p:txBody>
      </p:sp>
      <p:sp>
        <p:nvSpPr>
          <p:cNvPr id="3" name="Espace réservé pour une image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pPr algn="r"/>
            <a:r>
              <a:rPr lang="fr-FR" cap="all"/>
              <a:t>XX/XX/XXXX</a:t>
            </a:r>
            <a:endParaRPr lang="fr-FR" cap="all" dirty="0"/>
          </a:p>
        </p:txBody>
      </p:sp>
      <p:sp>
        <p:nvSpPr>
          <p:cNvPr id="6" name="Espace réservé du pied de page 5"/>
          <p:cNvSpPr>
            <a:spLocks noGrp="1"/>
          </p:cNvSpPr>
          <p:nvPr>
            <p:ph type="ftr" sz="quarter" idx="11"/>
          </p:nvPr>
        </p:nvSpPr>
        <p:spPr/>
        <p:txBody>
          <a:bodyPr/>
          <a:lstStyle/>
          <a:p>
            <a:r>
              <a:rPr lang="fr-FR"/>
              <a:t>Intitulé de la direction/service interministérielle</a:t>
            </a:r>
            <a:endParaRPr lang="fr-FR" dirty="0"/>
          </a:p>
        </p:txBody>
      </p:sp>
      <p:sp>
        <p:nvSpPr>
          <p:cNvPr id="7" name="Espace réservé du numéro de diapositive 6"/>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566097762"/>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pPr algn="r"/>
            <a:r>
              <a:rPr lang="fr-FR" cap="all"/>
              <a:t>XX/XX/XXXX</a:t>
            </a:r>
            <a:endParaRPr lang="fr-FR" cap="all" dirty="0"/>
          </a:p>
        </p:txBody>
      </p:sp>
      <p:sp>
        <p:nvSpPr>
          <p:cNvPr id="5" name="Espace réservé du pied de page 4"/>
          <p:cNvSpPr>
            <a:spLocks noGrp="1"/>
          </p:cNvSpPr>
          <p:nvPr>
            <p:ph type="ftr" sz="quarter" idx="11"/>
          </p:nvPr>
        </p:nvSpPr>
        <p:spPr/>
        <p:txBody>
          <a:bodyPr/>
          <a:lstStyle/>
          <a:p>
            <a:r>
              <a:rPr lang="fr-FR"/>
              <a:t>Intitulé de la direction/service interministérielle</a:t>
            </a:r>
            <a:endParaRPr lang="fr-FR" dirty="0"/>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391655706"/>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273844"/>
            <a:ext cx="1971675" cy="4358879"/>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28650" y="273844"/>
            <a:ext cx="5800725" cy="435887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pPr algn="r"/>
            <a:r>
              <a:rPr lang="fr-FR" cap="all"/>
              <a:t>XX/XX/XXXX</a:t>
            </a:r>
            <a:endParaRPr lang="fr-FR" cap="all" dirty="0"/>
          </a:p>
        </p:txBody>
      </p:sp>
      <p:sp>
        <p:nvSpPr>
          <p:cNvPr id="5" name="Espace réservé du pied de page 4"/>
          <p:cNvSpPr>
            <a:spLocks noGrp="1"/>
          </p:cNvSpPr>
          <p:nvPr>
            <p:ph type="ftr" sz="quarter" idx="11"/>
          </p:nvPr>
        </p:nvSpPr>
        <p:spPr/>
        <p:txBody>
          <a:bodyPr/>
          <a:lstStyle/>
          <a:p>
            <a:r>
              <a:rPr lang="fr-FR"/>
              <a:t>Intitulé de la direction/service interministérielle</a:t>
            </a:r>
            <a:endParaRPr lang="fr-FR" dirty="0"/>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860763422"/>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Titre et sous-titre">
    <p:spTree>
      <p:nvGrpSpPr>
        <p:cNvPr id="1" name=""/>
        <p:cNvGrpSpPr/>
        <p:nvPr/>
      </p:nvGrpSpPr>
      <p:grpSpPr>
        <a:xfrm>
          <a:off x="0" y="0"/>
          <a:ext cx="0" cy="0"/>
          <a:chOff x="0" y="0"/>
          <a:chExt cx="0" cy="0"/>
        </a:xfrm>
      </p:grpSpPr>
      <p:pic>
        <p:nvPicPr>
          <p:cNvPr id="10" name="Image 9"/>
          <p:cNvPicPr>
            <a:picLocks noChangeAspect="1"/>
          </p:cNvPicPr>
          <p:nvPr userDrawn="1"/>
        </p:nvPicPr>
        <p:blipFill>
          <a:blip r:embed="rId2"/>
          <a:stretch>
            <a:fillRect/>
          </a:stretch>
        </p:blipFill>
        <p:spPr>
          <a:xfrm>
            <a:off x="364118" y="356197"/>
            <a:ext cx="3012149" cy="1408000"/>
          </a:xfrm>
          <a:prstGeom prst="rect">
            <a:avLst/>
          </a:prstGeom>
        </p:spPr>
      </p:pic>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dirty="0"/>
              <a:t>XX/XX/XXXX</a:t>
            </a:r>
          </a:p>
        </p:txBody>
      </p:sp>
      <p:sp>
        <p:nvSpPr>
          <p:cNvPr id="3" name="Espace réservé du pied de page 2"/>
          <p:cNvSpPr>
            <a:spLocks noGrp="1"/>
          </p:cNvSpPr>
          <p:nvPr>
            <p:ph type="ftr" sz="quarter" idx="11"/>
          </p:nvPr>
        </p:nvSpPr>
        <p:spPr bwMode="gray"/>
        <p:txBody>
          <a:bodyPr/>
          <a:lstStyle/>
          <a:p>
            <a:r>
              <a:rPr lang="fr-FR" dirty="0"/>
              <a:t>Intitulé de la direction/service interministérielle</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499742"/>
            <a:ext cx="8424000" cy="1923504"/>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61572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dirty="0"/>
              <a:t>XX/XX/XXXX</a:t>
            </a:r>
          </a:p>
        </p:txBody>
      </p:sp>
      <p:sp>
        <p:nvSpPr>
          <p:cNvPr id="4" name="Espace réservé du pied de page 3"/>
          <p:cNvSpPr>
            <a:spLocks noGrp="1"/>
          </p:cNvSpPr>
          <p:nvPr>
            <p:ph type="ftr" sz="quarter" idx="11"/>
          </p:nvPr>
        </p:nvSpPr>
        <p:spPr bwMode="gray"/>
        <p:txBody>
          <a:bodyPr/>
          <a:lstStyle/>
          <a:p>
            <a:r>
              <a:rPr lang="fr-FR" dirty="0"/>
              <a:t>Intitulé de la direction/service interministérielle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59999"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11696060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dirty="0"/>
              <a:t>XX/XX/XXXX</a:t>
            </a:r>
          </a:p>
        </p:txBody>
      </p:sp>
      <p:sp>
        <p:nvSpPr>
          <p:cNvPr id="4" name="Espace réservé du pied de page 3"/>
          <p:cNvSpPr>
            <a:spLocks noGrp="1"/>
          </p:cNvSpPr>
          <p:nvPr>
            <p:ph type="ftr" sz="quarter" idx="11"/>
          </p:nvPr>
        </p:nvSpPr>
        <p:spPr bwMode="gray"/>
        <p:txBody>
          <a:bodyPr/>
          <a:lstStyle/>
          <a:p>
            <a:r>
              <a:rPr lang="fr-FR" dirty="0"/>
              <a:t>Intitulé de la direction/service interministérielle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59998" y="1891968"/>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621540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pic>
        <p:nvPicPr>
          <p:cNvPr id="10" name="Image 9"/>
          <p:cNvPicPr>
            <a:picLocks noChangeAspect="1"/>
          </p:cNvPicPr>
          <p:nvPr userDrawn="1"/>
        </p:nvPicPr>
        <p:blipFill>
          <a:blip r:embed="rId2"/>
          <a:stretch>
            <a:fillRect/>
          </a:stretch>
        </p:blipFill>
        <p:spPr>
          <a:xfrm>
            <a:off x="364118" y="356197"/>
            <a:ext cx="3012149" cy="1408000"/>
          </a:xfrm>
          <a:prstGeom prst="rect">
            <a:avLst/>
          </a:prstGeom>
        </p:spPr>
      </p:pic>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dirty="0"/>
              <a:t>XX/XX/XXXX</a:t>
            </a:r>
          </a:p>
        </p:txBody>
      </p:sp>
      <p:sp>
        <p:nvSpPr>
          <p:cNvPr id="3" name="Espace réservé du pied de page 2"/>
          <p:cNvSpPr>
            <a:spLocks noGrp="1"/>
          </p:cNvSpPr>
          <p:nvPr>
            <p:ph type="ftr" sz="quarter" idx="11"/>
          </p:nvPr>
        </p:nvSpPr>
        <p:spPr bwMode="gray"/>
        <p:txBody>
          <a:bodyPr/>
          <a:lstStyle/>
          <a:p>
            <a:r>
              <a:rPr lang="fr-FR" dirty="0"/>
              <a:t>Intitulé de la direction/service interministérielle</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499742"/>
            <a:ext cx="8424000" cy="1923504"/>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dirty="0"/>
              <a:t>XX/XX/XXXX</a:t>
            </a:r>
          </a:p>
        </p:txBody>
      </p:sp>
      <p:sp>
        <p:nvSpPr>
          <p:cNvPr id="4" name="Espace réservé du pied de page 3"/>
          <p:cNvSpPr>
            <a:spLocks noGrp="1"/>
          </p:cNvSpPr>
          <p:nvPr>
            <p:ph type="ftr" sz="quarter" idx="11"/>
          </p:nvPr>
        </p:nvSpPr>
        <p:spPr bwMode="gray"/>
        <p:txBody>
          <a:bodyPr/>
          <a:lstStyle/>
          <a:p>
            <a:r>
              <a:rPr lang="fr-FR" dirty="0"/>
              <a:t>Intitulé de la direction/service interministérielle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59998" y="1891968"/>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064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396000" indent="-396000">
              <a:buFont typeface="+mj-lt"/>
              <a:buAutoNum type="arabicPeriod"/>
              <a:defRPr sz="3250"/>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dirty="0"/>
              <a:t>XX/XX/XXXX</a:t>
            </a:r>
          </a:p>
        </p:txBody>
      </p:sp>
      <p:sp>
        <p:nvSpPr>
          <p:cNvPr id="4" name="Espace réservé du pied de page 3"/>
          <p:cNvSpPr>
            <a:spLocks noGrp="1"/>
          </p:cNvSpPr>
          <p:nvPr>
            <p:ph type="ftr" sz="quarter" idx="11"/>
          </p:nvPr>
        </p:nvSpPr>
        <p:spPr bwMode="gray"/>
        <p:txBody>
          <a:bodyPr/>
          <a:lstStyle/>
          <a:p>
            <a:r>
              <a:rPr lang="fr-FR" dirty="0"/>
              <a:t>Intitulé de la direction/service interministérielle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dirty="0"/>
              <a:t>XX/XX/XXXX</a:t>
            </a:r>
          </a:p>
        </p:txBody>
      </p:sp>
      <p:sp>
        <p:nvSpPr>
          <p:cNvPr id="4" name="Espace réservé du pied de page 3"/>
          <p:cNvSpPr>
            <a:spLocks noGrp="1"/>
          </p:cNvSpPr>
          <p:nvPr>
            <p:ph type="ftr" sz="quarter" idx="11"/>
          </p:nvPr>
        </p:nvSpPr>
        <p:spPr bwMode="gray"/>
        <p:txBody>
          <a:bodyPr/>
          <a:lstStyle/>
          <a:p>
            <a:r>
              <a:rPr lang="fr-FR" dirty="0"/>
              <a:t>Intitulé de la direction/service interministérielle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59999"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841772"/>
            <a:ext cx="6858000" cy="1790700"/>
          </a:xfrm>
        </p:spPr>
        <p:txBody>
          <a:bodyPr anchor="b"/>
          <a:lstStyle>
            <a:lvl1pPr algn="ctr">
              <a:defRPr sz="4500"/>
            </a:lvl1pPr>
          </a:lstStyle>
          <a:p>
            <a:r>
              <a:rPr lang="fr-FR"/>
              <a:t>Modifiez le style du titre</a:t>
            </a:r>
          </a:p>
        </p:txBody>
      </p:sp>
      <p:sp>
        <p:nvSpPr>
          <p:cNvPr id="3" name="Sous-titr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Modifier le style des sous-titres du masque</a:t>
            </a:r>
          </a:p>
        </p:txBody>
      </p:sp>
      <p:sp>
        <p:nvSpPr>
          <p:cNvPr id="4" name="Espace réservé de la date 3"/>
          <p:cNvSpPr>
            <a:spLocks noGrp="1"/>
          </p:cNvSpPr>
          <p:nvPr>
            <p:ph type="dt" sz="half" idx="10"/>
          </p:nvPr>
        </p:nvSpPr>
        <p:spPr/>
        <p:txBody>
          <a:bodyPr/>
          <a:lstStyle/>
          <a:p>
            <a:pPr algn="r"/>
            <a:r>
              <a:rPr lang="fr-FR" cap="all"/>
              <a:t>XX/XX/XXXX</a:t>
            </a:r>
            <a:endParaRPr lang="fr-FR" cap="all" dirty="0"/>
          </a:p>
        </p:txBody>
      </p:sp>
      <p:sp>
        <p:nvSpPr>
          <p:cNvPr id="5" name="Espace réservé du pied de page 4"/>
          <p:cNvSpPr>
            <a:spLocks noGrp="1"/>
          </p:cNvSpPr>
          <p:nvPr>
            <p:ph type="ftr" sz="quarter" idx="11"/>
          </p:nvPr>
        </p:nvSpPr>
        <p:spPr/>
        <p:txBody>
          <a:bodyPr/>
          <a:lstStyle/>
          <a:p>
            <a:r>
              <a:rPr lang="fr-FR"/>
              <a:t>Intitulé de la direction/service interministérielle</a:t>
            </a:r>
            <a:endParaRPr lang="fr-FR" dirty="0"/>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363991476"/>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pPr algn="r"/>
            <a:r>
              <a:rPr lang="fr-FR" cap="all"/>
              <a:t>XX/XX/XXXX</a:t>
            </a:r>
            <a:endParaRPr lang="fr-FR" cap="all" dirty="0"/>
          </a:p>
        </p:txBody>
      </p:sp>
      <p:sp>
        <p:nvSpPr>
          <p:cNvPr id="5" name="Espace réservé du pied de page 4"/>
          <p:cNvSpPr>
            <a:spLocks noGrp="1"/>
          </p:cNvSpPr>
          <p:nvPr>
            <p:ph type="ftr" sz="quarter" idx="11"/>
          </p:nvPr>
        </p:nvSpPr>
        <p:spPr/>
        <p:txBody>
          <a:bodyPr/>
          <a:lstStyle/>
          <a:p>
            <a:r>
              <a:rPr lang="fr-FR"/>
              <a:t>Intitulé de la direction/service interministérielle</a:t>
            </a:r>
            <a:endParaRPr lang="fr-FR" dirty="0"/>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392096367"/>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282304"/>
            <a:ext cx="7886700" cy="2139553"/>
          </a:xfrm>
        </p:spPr>
        <p:txBody>
          <a:bodyPr anchor="b"/>
          <a:lstStyle>
            <a:lvl1pPr>
              <a:defRPr sz="4500"/>
            </a:lvl1pPr>
          </a:lstStyle>
          <a:p>
            <a:r>
              <a:rPr lang="fr-FR"/>
              <a:t>Modifiez le style du titre</a:t>
            </a:r>
          </a:p>
        </p:txBody>
      </p:sp>
      <p:sp>
        <p:nvSpPr>
          <p:cNvPr id="3" name="Espace réservé du texte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pPr algn="r"/>
            <a:r>
              <a:rPr lang="fr-FR" cap="all"/>
              <a:t>XX/XX/XXXX</a:t>
            </a:r>
            <a:endParaRPr lang="fr-FR" cap="all" dirty="0"/>
          </a:p>
        </p:txBody>
      </p:sp>
      <p:sp>
        <p:nvSpPr>
          <p:cNvPr id="5" name="Espace réservé du pied de page 4"/>
          <p:cNvSpPr>
            <a:spLocks noGrp="1"/>
          </p:cNvSpPr>
          <p:nvPr>
            <p:ph type="ftr" sz="quarter" idx="11"/>
          </p:nvPr>
        </p:nvSpPr>
        <p:spPr/>
        <p:txBody>
          <a:bodyPr/>
          <a:lstStyle/>
          <a:p>
            <a:r>
              <a:rPr lang="fr-FR"/>
              <a:t>Intitulé de la direction/service interministérielle</a:t>
            </a:r>
            <a:endParaRPr lang="fr-FR" dirty="0"/>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503483354"/>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28650" y="1369219"/>
            <a:ext cx="3886200" cy="326350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29150" y="1369219"/>
            <a:ext cx="3886200" cy="326350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pPr algn="r"/>
            <a:r>
              <a:rPr lang="fr-FR" cap="all"/>
              <a:t>XX/XX/XXXX</a:t>
            </a:r>
            <a:endParaRPr lang="fr-FR" cap="all" dirty="0"/>
          </a:p>
        </p:txBody>
      </p:sp>
      <p:sp>
        <p:nvSpPr>
          <p:cNvPr id="6" name="Espace réservé du pied de page 5"/>
          <p:cNvSpPr>
            <a:spLocks noGrp="1"/>
          </p:cNvSpPr>
          <p:nvPr>
            <p:ph type="ftr" sz="quarter" idx="11"/>
          </p:nvPr>
        </p:nvSpPr>
        <p:spPr/>
        <p:txBody>
          <a:bodyPr/>
          <a:lstStyle/>
          <a:p>
            <a:r>
              <a:rPr lang="fr-FR"/>
              <a:t>Intitulé de la direction/service interministérielle</a:t>
            </a:r>
            <a:endParaRPr lang="fr-FR" dirty="0"/>
          </a:p>
        </p:txBody>
      </p:sp>
      <p:sp>
        <p:nvSpPr>
          <p:cNvPr id="7" name="Espace réservé du numéro de diapositive 6"/>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868058289"/>
      </p:ext>
    </p:extLst>
  </p:cSld>
  <p:clrMapOvr>
    <a:masterClrMapping/>
  </p:clrMapOvr>
  <p:hf hdr="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6"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theme" Target="../theme/theme2.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59999" y="900000"/>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836000"/>
            <a:ext cx="8424000" cy="2574000"/>
          </a:xfrm>
          <a:prstGeom prst="rect">
            <a:avLst/>
          </a:prstGeom>
        </p:spPr>
        <p:txBody>
          <a:bodyPr vert="horz" lIns="0" tIns="0" rIns="0" bIns="0" rtlCol="0" anchor="t" anchorCtr="0">
            <a:noAutofit/>
          </a:bodyPr>
          <a:lstStyle/>
          <a:p>
            <a:pPr lvl="0"/>
            <a:r>
              <a:rPr lang="fr-FR" noProof="0" dirty="0"/>
              <a:t>PROJET</a:t>
            </a:r>
          </a:p>
        </p:txBody>
      </p:sp>
      <p:sp>
        <p:nvSpPr>
          <p:cNvPr id="4" name="Espace réservé de la date 3"/>
          <p:cNvSpPr>
            <a:spLocks noGrp="1"/>
          </p:cNvSpPr>
          <p:nvPr>
            <p:ph type="dt" sz="half" idx="2"/>
          </p:nvPr>
        </p:nvSpPr>
        <p:spPr bwMode="gray">
          <a:xfrm>
            <a:off x="7614000" y="4783500"/>
            <a:ext cx="1170000" cy="36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dirty="0"/>
              <a:t>XX/XX/XXXX</a:t>
            </a:r>
          </a:p>
        </p:txBody>
      </p:sp>
      <p:sp>
        <p:nvSpPr>
          <p:cNvPr id="5" name="Espace réservé du pied de page 4"/>
          <p:cNvSpPr>
            <a:spLocks noGrp="1"/>
          </p:cNvSpPr>
          <p:nvPr>
            <p:ph type="ftr" sz="quarter" idx="3"/>
          </p:nvPr>
        </p:nvSpPr>
        <p:spPr bwMode="gray">
          <a:xfrm>
            <a:off x="360000" y="4783500"/>
            <a:ext cx="5904000" cy="360000"/>
          </a:xfrm>
          <a:prstGeom prst="rect">
            <a:avLst/>
          </a:prstGeom>
        </p:spPr>
        <p:txBody>
          <a:bodyPr vert="horz" lIns="0" tIns="0" rIns="0" bIns="0" rtlCol="0" anchor="ctr" anchorCtr="0">
            <a:noAutofit/>
          </a:bodyPr>
          <a:lstStyle>
            <a:lvl1pPr algn="l">
              <a:defRPr sz="750" b="1">
                <a:solidFill>
                  <a:schemeClr val="tx1"/>
                </a:solidFill>
              </a:defRPr>
            </a:lvl1pPr>
          </a:lstStyle>
          <a:p>
            <a:r>
              <a:rPr lang="fr-FR" dirty="0"/>
              <a:t>Intitulé de la direction/service interministérielle</a:t>
            </a:r>
          </a:p>
        </p:txBody>
      </p:sp>
      <p:sp>
        <p:nvSpPr>
          <p:cNvPr id="6" name="Espace réservé du numéro de diapositive 5"/>
          <p:cNvSpPr>
            <a:spLocks noGrp="1"/>
          </p:cNvSpPr>
          <p:nvPr>
            <p:ph type="sldNum" sz="quarter" idx="4"/>
          </p:nvPr>
        </p:nvSpPr>
        <p:spPr bwMode="gray">
          <a:xfrm>
            <a:off x="6264000"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Image 10"/>
          <p:cNvPicPr>
            <a:picLocks noChangeAspect="1"/>
          </p:cNvPicPr>
          <p:nvPr userDrawn="1"/>
        </p:nvPicPr>
        <p:blipFill>
          <a:blip r:embed="rId7"/>
          <a:stretch>
            <a:fillRect/>
          </a:stretch>
        </p:blipFill>
        <p:spPr>
          <a:xfrm>
            <a:off x="359998" y="211699"/>
            <a:ext cx="1043649" cy="487843"/>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Lst>
  <p:hf hdr="0"/>
  <p:txStyles>
    <p:title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p:titleStyle>
    <p:bodyStyle>
      <a:lvl1pPr marL="0" indent="0" algn="ctr" defTabSz="914400" rtl="0" eaLnBrk="1" latinLnBrk="0" hangingPunct="1">
        <a:lnSpc>
          <a:spcPct val="100000"/>
        </a:lnSpc>
        <a:spcBef>
          <a:spcPts val="0"/>
        </a:spcBef>
        <a:spcAft>
          <a:spcPts val="500"/>
        </a:spcAft>
        <a:buFont typeface="Arial" pitchFamily="34" charset="0"/>
        <a:buNone/>
        <a:defRPr sz="180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lgn="r"/>
            <a:r>
              <a:rPr lang="fr-FR" cap="all"/>
              <a:t>XX/XX/XXXX</a:t>
            </a:r>
            <a:endParaRPr lang="fr-FR" cap="all" dirty="0"/>
          </a:p>
        </p:txBody>
      </p:sp>
      <p:sp>
        <p:nvSpPr>
          <p:cNvPr id="5" name="Espace réservé du pied de page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fr-FR"/>
              <a:t>Intitulé de la direction/service interministérielle</a:t>
            </a:r>
            <a:endParaRPr lang="fr-FR" dirty="0"/>
          </a:p>
        </p:txBody>
      </p:sp>
      <p:sp>
        <p:nvSpPr>
          <p:cNvPr id="6" name="Espace réservé du numéro de diapositive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733122C9-A0B9-462F-8757-0847AD287B63}" type="slidenum">
              <a:rPr lang="fr-FR" smtClean="0"/>
              <a:pPr/>
              <a:t>‹N°›</a:t>
            </a:fld>
            <a:endParaRPr lang="fr-FR" dirty="0"/>
          </a:p>
        </p:txBody>
      </p:sp>
      <p:cxnSp>
        <p:nvCxnSpPr>
          <p:cNvPr id="7" name="Connecteur droit 6"/>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Image 7"/>
          <p:cNvPicPr>
            <a:picLocks noChangeAspect="1"/>
          </p:cNvPicPr>
          <p:nvPr userDrawn="1"/>
        </p:nvPicPr>
        <p:blipFill>
          <a:blip r:embed="rId16"/>
          <a:stretch>
            <a:fillRect/>
          </a:stretch>
        </p:blipFill>
        <p:spPr>
          <a:xfrm>
            <a:off x="359998" y="211699"/>
            <a:ext cx="1043649" cy="487843"/>
          </a:xfrm>
          <a:prstGeom prst="rect">
            <a:avLst/>
          </a:prstGeom>
        </p:spPr>
      </p:pic>
    </p:spTree>
    <p:extLst>
      <p:ext uri="{BB962C8B-B14F-4D97-AF65-F5344CB8AC3E}">
        <p14:creationId xmlns:p14="http://schemas.microsoft.com/office/powerpoint/2010/main" val="2070660669"/>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Lst>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576" y="123478"/>
            <a:ext cx="180000" cy="180000"/>
          </a:xfrm>
        </p:spPr>
        <p:txBody>
          <a:bodyPr/>
          <a:lstStyle/>
          <a:p>
            <a:endParaRPr lang="fr-FR" dirty="0"/>
          </a:p>
        </p:txBody>
      </p:sp>
      <p:sp>
        <p:nvSpPr>
          <p:cNvPr id="8" name="Espace réservé du pied de page 7"/>
          <p:cNvSpPr>
            <a:spLocks noGrp="1"/>
          </p:cNvSpPr>
          <p:nvPr>
            <p:ph type="ftr" sz="quarter" idx="11"/>
          </p:nvPr>
        </p:nvSpPr>
        <p:spPr/>
        <p:txBody>
          <a:bodyPr/>
          <a:lstStyle/>
          <a:p>
            <a:r>
              <a:rPr lang="fr-FR" dirty="0"/>
              <a:t>Direction des Ressources Humaines / Direction des affaires financières</a:t>
            </a:r>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a:t>
            </a:fld>
            <a:endParaRPr lang="fr-FR" dirty="0"/>
          </a:p>
        </p:txBody>
      </p:sp>
      <p:sp>
        <p:nvSpPr>
          <p:cNvPr id="6" name="Espace réservé du texte 5"/>
          <p:cNvSpPr>
            <a:spLocks noGrp="1"/>
          </p:cNvSpPr>
          <p:nvPr>
            <p:ph type="body" sz="quarter" idx="13"/>
          </p:nvPr>
        </p:nvSpPr>
        <p:spPr>
          <a:xfrm>
            <a:off x="683568" y="2365229"/>
            <a:ext cx="7744499" cy="1923504"/>
          </a:xfrm>
        </p:spPr>
        <p:txBody>
          <a:bodyPr>
            <a:normAutofit fontScale="85000" lnSpcReduction="20000"/>
          </a:bodyPr>
          <a:lstStyle/>
          <a:p>
            <a:pPr marL="0" indent="0" algn="ctr">
              <a:buNone/>
            </a:pPr>
            <a:r>
              <a:rPr lang="fr-FR" sz="2600" spc="-1" dirty="0">
                <a:solidFill>
                  <a:srgbClr val="000000"/>
                </a:solidFill>
                <a:latin typeface="Marianne" panose="02000000000000000000" pitchFamily="50" charset="0"/>
              </a:rPr>
              <a:t>Création des Centres de gestion </a:t>
            </a:r>
          </a:p>
          <a:p>
            <a:pPr marL="0" indent="0" algn="ctr">
              <a:buNone/>
            </a:pPr>
            <a:r>
              <a:rPr lang="fr-FR" sz="2600" spc="-1" dirty="0">
                <a:solidFill>
                  <a:srgbClr val="000000"/>
                </a:solidFill>
                <a:latin typeface="Marianne" panose="02000000000000000000" pitchFamily="50" charset="0"/>
              </a:rPr>
              <a:t>financière (CGF)</a:t>
            </a:r>
            <a:endParaRPr lang="fr-FR" sz="2600" b="0" spc="-1" dirty="0">
              <a:solidFill>
                <a:srgbClr val="000000"/>
              </a:solidFill>
              <a:latin typeface="Marianne" panose="02000000000000000000" pitchFamily="50" charset="0"/>
            </a:endParaRPr>
          </a:p>
          <a:p>
            <a:endParaRPr lang="fr-FR" sz="4400" b="0" spc="-1" dirty="0">
              <a:solidFill>
                <a:srgbClr val="000000"/>
              </a:solidFill>
            </a:endParaRPr>
          </a:p>
          <a:p>
            <a:pPr marL="0" indent="0" algn="ctr">
              <a:buNone/>
            </a:pPr>
            <a:r>
              <a:rPr lang="fr-FR" sz="2600" b="0" spc="-1" dirty="0">
                <a:solidFill>
                  <a:srgbClr val="000000"/>
                </a:solidFill>
                <a:latin typeface="Marianne" panose="02000000000000000000" pitchFamily="50" charset="0"/>
              </a:rPr>
              <a:t>Comité de suivi avec les organisations </a:t>
            </a:r>
          </a:p>
          <a:p>
            <a:pPr marL="0" indent="0" algn="ctr">
              <a:buNone/>
            </a:pPr>
            <a:r>
              <a:rPr lang="fr-FR" sz="2600" b="0" spc="-1" dirty="0">
                <a:solidFill>
                  <a:srgbClr val="000000"/>
                </a:solidFill>
                <a:latin typeface="Marianne" panose="02000000000000000000" pitchFamily="50" charset="0"/>
              </a:rPr>
              <a:t>syndicales – 16 novembre 2023</a:t>
            </a:r>
          </a:p>
          <a:p>
            <a:pPr marL="0" indent="0" algn="ctr">
              <a:buNone/>
            </a:pPr>
            <a:endParaRPr lang="fr-FR" sz="2600" b="0" spc="-1" dirty="0">
              <a:solidFill>
                <a:srgbClr val="000000"/>
              </a:solidFill>
              <a:latin typeface="Marianne" panose="02000000000000000000" pitchFamily="50" charset="0"/>
            </a:endParaRPr>
          </a:p>
          <a:p>
            <a:endParaRPr lang="fr-FR" sz="2400" b="0" spc="-1" dirty="0">
              <a:solidFill>
                <a:srgbClr val="000000"/>
              </a:solidFill>
            </a:endParaRPr>
          </a:p>
        </p:txBody>
      </p:sp>
      <p:pic>
        <p:nvPicPr>
          <p:cNvPr id="3" name="Image 2"/>
          <p:cNvPicPr>
            <a:picLocks noChangeAspect="1"/>
          </p:cNvPicPr>
          <p:nvPr/>
        </p:nvPicPr>
        <p:blipFill>
          <a:blip r:embed="rId2"/>
          <a:stretch>
            <a:fillRect/>
          </a:stretch>
        </p:blipFill>
        <p:spPr>
          <a:xfrm>
            <a:off x="5928911" y="303478"/>
            <a:ext cx="2533203" cy="1544493"/>
          </a:xfrm>
          <a:prstGeom prst="rect">
            <a:avLst/>
          </a:prstGeom>
        </p:spPr>
      </p:pic>
    </p:spTree>
    <p:extLst>
      <p:ext uri="{BB962C8B-B14F-4D97-AF65-F5344CB8AC3E}">
        <p14:creationId xmlns:p14="http://schemas.microsoft.com/office/powerpoint/2010/main" val="41815159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MTECT/MASA</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10</a:t>
            </a:fld>
            <a:endParaRPr lang="fr-FR" dirty="0"/>
          </a:p>
        </p:txBody>
      </p:sp>
      <p:sp>
        <p:nvSpPr>
          <p:cNvPr id="9" name="Espace réservé du texte 8"/>
          <p:cNvSpPr>
            <a:spLocks noGrp="1"/>
          </p:cNvSpPr>
          <p:nvPr>
            <p:ph type="body" sz="quarter" idx="14"/>
          </p:nvPr>
        </p:nvSpPr>
        <p:spPr>
          <a:xfrm>
            <a:off x="341647" y="880620"/>
            <a:ext cx="8424000" cy="3050468"/>
          </a:xfrm>
        </p:spPr>
        <p:txBody>
          <a:bodyPr/>
          <a:lstStyle/>
          <a:p>
            <a:pPr lvl="1" indent="0">
              <a:buNone/>
            </a:pPr>
            <a:endParaRPr lang="fr-FR" sz="1400" dirty="0"/>
          </a:p>
          <a:p>
            <a:pPr lvl="1" indent="0">
              <a:buNone/>
            </a:pPr>
            <a:endParaRPr lang="fr-FR" sz="1400" dirty="0"/>
          </a:p>
        </p:txBody>
      </p:sp>
      <p:sp>
        <p:nvSpPr>
          <p:cNvPr id="2" name="Rectangle 1"/>
          <p:cNvSpPr/>
          <p:nvPr/>
        </p:nvSpPr>
        <p:spPr>
          <a:xfrm>
            <a:off x="341647" y="668656"/>
            <a:ext cx="8424936" cy="4154984"/>
          </a:xfrm>
          <a:prstGeom prst="rect">
            <a:avLst/>
          </a:prstGeom>
        </p:spPr>
        <p:txBody>
          <a:bodyPr wrap="square">
            <a:spAutoFit/>
          </a:bodyPr>
          <a:lstStyle/>
          <a:p>
            <a:pPr marL="286110" indent="-285750" algn="just">
              <a:lnSpc>
                <a:spcPct val="100000"/>
              </a:lnSpc>
              <a:spcAft>
                <a:spcPts val="1200"/>
              </a:spcAft>
              <a:buClr>
                <a:srgbClr val="000000"/>
              </a:buClr>
              <a:buFont typeface="Wingdings" panose="05000000000000000000" pitchFamily="2" charset="2"/>
              <a:buChar char="v"/>
            </a:pPr>
            <a:r>
              <a:rPr lang="fr-FR" sz="1600" b="1" spc="-1" dirty="0"/>
              <a:t>CGF Normandie, AURA, Occitanie, Nouvelle Aquitaine</a:t>
            </a:r>
          </a:p>
          <a:p>
            <a:pPr algn="just">
              <a:spcAft>
                <a:spcPts val="1200"/>
              </a:spcAft>
              <a:buClr>
                <a:srgbClr val="000000"/>
              </a:buClr>
            </a:pPr>
            <a:r>
              <a:rPr lang="fr-FR" sz="1400" spc="-1" dirty="0">
                <a:solidFill>
                  <a:srgbClr val="000000"/>
                </a:solidFill>
              </a:rPr>
              <a:t>Les CPCM Normandie, AURA, Occitanie et Nouvelle Aquitaine sont actuellement dans la première phase préparatoire de création des CGF.  </a:t>
            </a:r>
          </a:p>
          <a:p>
            <a:pPr algn="just">
              <a:spcAft>
                <a:spcPts val="1200"/>
              </a:spcAft>
              <a:buClr>
                <a:srgbClr val="000000"/>
              </a:buClr>
            </a:pPr>
            <a:r>
              <a:rPr lang="fr-FR" sz="1400" spc="-1" dirty="0">
                <a:solidFill>
                  <a:srgbClr val="000000"/>
                </a:solidFill>
              </a:rPr>
              <a:t>Les 1er Copil locaux viendront conclure cette phase préparatoire par une validation du dimensionnement de la future équipe CGF et </a:t>
            </a:r>
            <a:r>
              <a:rPr lang="fr-FR" sz="1400" spc="-1" dirty="0" smtClean="0"/>
              <a:t>la détermination </a:t>
            </a:r>
            <a:r>
              <a:rPr lang="fr-FR" sz="1400" spc="-1" dirty="0" smtClean="0">
                <a:solidFill>
                  <a:srgbClr val="000000"/>
                </a:solidFill>
              </a:rPr>
              <a:t>du </a:t>
            </a:r>
            <a:r>
              <a:rPr lang="fr-FR" sz="1400" spc="-1" dirty="0">
                <a:solidFill>
                  <a:srgbClr val="000000"/>
                </a:solidFill>
              </a:rPr>
              <a:t>nombre d’agents nécessaires pour assurer les missions de liaison en DREAL ou en DRAAF.</a:t>
            </a:r>
          </a:p>
          <a:p>
            <a:pPr algn="just">
              <a:spcAft>
                <a:spcPts val="1200"/>
              </a:spcAft>
              <a:buClr>
                <a:srgbClr val="000000"/>
              </a:buClr>
            </a:pPr>
            <a:r>
              <a:rPr lang="fr-FR" sz="1400" u="sng" spc="-1" dirty="0">
                <a:solidFill>
                  <a:srgbClr val="000000"/>
                </a:solidFill>
              </a:rPr>
              <a:t>Calendrier prévisionnel des prochains Copil </a:t>
            </a:r>
            <a:r>
              <a:rPr lang="fr-FR" sz="1400" u="sng" spc="-1" dirty="0" smtClean="0">
                <a:solidFill>
                  <a:srgbClr val="000000"/>
                </a:solidFill>
              </a:rPr>
              <a:t>locaux </a:t>
            </a:r>
            <a:r>
              <a:rPr lang="fr-FR" sz="1400" u="sng" spc="-1" dirty="0">
                <a:solidFill>
                  <a:srgbClr val="000000"/>
                </a:solidFill>
              </a:rPr>
              <a:t>:</a:t>
            </a:r>
          </a:p>
          <a:p>
            <a:pPr marL="286110" indent="-285750" algn="just">
              <a:spcAft>
                <a:spcPts val="1200"/>
              </a:spcAft>
              <a:buClr>
                <a:srgbClr val="000000"/>
              </a:buClr>
              <a:buFontTx/>
              <a:buChar char="-"/>
            </a:pPr>
            <a:r>
              <a:rPr lang="fr-FR" sz="1400" spc="-1" dirty="0">
                <a:solidFill>
                  <a:srgbClr val="00B050"/>
                </a:solidFill>
              </a:rPr>
              <a:t>CGF Normandie </a:t>
            </a:r>
            <a:r>
              <a:rPr lang="fr-FR" sz="1400" spc="-1" dirty="0">
                <a:solidFill>
                  <a:srgbClr val="000000"/>
                </a:solidFill>
              </a:rPr>
              <a:t>: </a:t>
            </a:r>
            <a:r>
              <a:rPr lang="fr-FR" sz="1400" spc="-1" dirty="0" smtClean="0">
                <a:solidFill>
                  <a:srgbClr val="000000"/>
                </a:solidFill>
              </a:rPr>
              <a:t>8 </a:t>
            </a:r>
            <a:r>
              <a:rPr lang="fr-FR" sz="1400" spc="-1" dirty="0">
                <a:solidFill>
                  <a:srgbClr val="000000"/>
                </a:solidFill>
              </a:rPr>
              <a:t>novembre</a:t>
            </a:r>
          </a:p>
          <a:p>
            <a:pPr marL="286110" indent="-285750" algn="just">
              <a:spcAft>
                <a:spcPts val="1200"/>
              </a:spcAft>
              <a:buClr>
                <a:srgbClr val="000000"/>
              </a:buClr>
              <a:buFontTx/>
              <a:buChar char="-"/>
            </a:pPr>
            <a:r>
              <a:rPr lang="fr-FR" sz="1400" spc="-1" dirty="0">
                <a:solidFill>
                  <a:srgbClr val="0070C0"/>
                </a:solidFill>
              </a:rPr>
              <a:t>CGF Occitanie </a:t>
            </a:r>
            <a:r>
              <a:rPr lang="fr-FR" sz="1400" spc="-1" dirty="0">
                <a:solidFill>
                  <a:srgbClr val="000000"/>
                </a:solidFill>
              </a:rPr>
              <a:t>: 9 novembre</a:t>
            </a:r>
          </a:p>
          <a:p>
            <a:pPr marL="286110" indent="-285750" algn="just">
              <a:spcAft>
                <a:spcPts val="1200"/>
              </a:spcAft>
              <a:buClr>
                <a:srgbClr val="000000"/>
              </a:buClr>
              <a:buFontTx/>
              <a:buChar char="-"/>
            </a:pPr>
            <a:r>
              <a:rPr lang="fr-FR" sz="1400" spc="-1" dirty="0">
                <a:solidFill>
                  <a:srgbClr val="0070C0"/>
                </a:solidFill>
              </a:rPr>
              <a:t>CGF Auvergne Rhône Alpes</a:t>
            </a:r>
            <a:r>
              <a:rPr lang="fr-FR" sz="1400" spc="-1" dirty="0">
                <a:solidFill>
                  <a:srgbClr val="000000"/>
                </a:solidFill>
              </a:rPr>
              <a:t> : 16 novembre</a:t>
            </a:r>
          </a:p>
          <a:p>
            <a:pPr marL="286110" indent="-285750" algn="just">
              <a:spcAft>
                <a:spcPts val="1200"/>
              </a:spcAft>
              <a:buClr>
                <a:srgbClr val="000000"/>
              </a:buClr>
              <a:buFontTx/>
              <a:buChar char="-"/>
            </a:pPr>
            <a:r>
              <a:rPr lang="fr-FR" sz="1400" spc="-1" dirty="0">
                <a:solidFill>
                  <a:srgbClr val="0070C0"/>
                </a:solidFill>
              </a:rPr>
              <a:t>CGF Nouvelle Aquitaine </a:t>
            </a:r>
            <a:r>
              <a:rPr lang="fr-FR" sz="1400" spc="-1" dirty="0">
                <a:solidFill>
                  <a:srgbClr val="000000"/>
                </a:solidFill>
              </a:rPr>
              <a:t>: 21 novembre</a:t>
            </a:r>
          </a:p>
          <a:p>
            <a:pPr marL="360" algn="just">
              <a:spcAft>
                <a:spcPts val="1200"/>
              </a:spcAft>
              <a:buClr>
                <a:srgbClr val="000000"/>
              </a:buClr>
            </a:pPr>
            <a:r>
              <a:rPr lang="fr-FR" sz="1400" spc="-1" dirty="0">
                <a:solidFill>
                  <a:srgbClr val="000000"/>
                </a:solidFill>
              </a:rPr>
              <a:t>Les arrêtés de restructuration sont en cours </a:t>
            </a:r>
            <a:r>
              <a:rPr lang="fr-FR" sz="1400" spc="-1" dirty="0" smtClean="0">
                <a:solidFill>
                  <a:srgbClr val="000000"/>
                </a:solidFill>
              </a:rPr>
              <a:t>d’élaboration </a:t>
            </a:r>
            <a:r>
              <a:rPr lang="fr-FR" sz="1400" spc="-1" dirty="0" smtClean="0"/>
              <a:t>afin de permettre leur publication dans des délais permettant d’accompagner les agents.</a:t>
            </a:r>
            <a:endParaRPr lang="fr-FR" sz="1400" spc="-1" dirty="0">
              <a:latin typeface="Marianne" panose="02000000000000000000" pitchFamily="50" charset="0"/>
            </a:endParaRPr>
          </a:p>
        </p:txBody>
      </p:sp>
    </p:spTree>
    <p:extLst>
      <p:ext uri="{BB962C8B-B14F-4D97-AF65-F5344CB8AC3E}">
        <p14:creationId xmlns:p14="http://schemas.microsoft.com/office/powerpoint/2010/main" val="1390308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MTECT/MASA</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11</a:t>
            </a:fld>
            <a:endParaRPr lang="fr-FR" dirty="0"/>
          </a:p>
        </p:txBody>
      </p:sp>
      <p:sp>
        <p:nvSpPr>
          <p:cNvPr id="9" name="Espace réservé du texte 8"/>
          <p:cNvSpPr>
            <a:spLocks noGrp="1"/>
          </p:cNvSpPr>
          <p:nvPr>
            <p:ph type="body" sz="quarter" idx="14"/>
          </p:nvPr>
        </p:nvSpPr>
        <p:spPr>
          <a:xfrm>
            <a:off x="-349098" y="1025061"/>
            <a:ext cx="8424000" cy="3867667"/>
          </a:xfrm>
        </p:spPr>
        <p:txBody>
          <a:bodyPr/>
          <a:lstStyle/>
          <a:p>
            <a:pPr marL="711450" lvl="3" indent="0">
              <a:buNone/>
            </a:pPr>
            <a:endParaRPr lang="fr-FR" sz="1400" dirty="0">
              <a:latin typeface="+mj-lt"/>
            </a:endParaRPr>
          </a:p>
          <a:p>
            <a:pPr marL="711450" lvl="3" indent="0">
              <a:buNone/>
            </a:pPr>
            <a:endParaRPr lang="fr-FR" sz="1200" dirty="0">
              <a:latin typeface="+mj-lt"/>
            </a:endParaRPr>
          </a:p>
        </p:txBody>
      </p:sp>
      <p:sp>
        <p:nvSpPr>
          <p:cNvPr id="8" name="Titre 6"/>
          <p:cNvSpPr txBox="1">
            <a:spLocks/>
          </p:cNvSpPr>
          <p:nvPr/>
        </p:nvSpPr>
        <p:spPr bwMode="gray">
          <a:xfrm>
            <a:off x="1763688" y="534758"/>
            <a:ext cx="6311214" cy="38107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a:lstStyle>
          <a:p>
            <a:pPr algn="ctr"/>
            <a:r>
              <a:rPr lang="fr-FR" sz="1600" dirty="0" smtClean="0"/>
              <a:t>Premiers éléments de retour </a:t>
            </a:r>
            <a:r>
              <a:rPr lang="fr-FR" sz="1600" dirty="0"/>
              <a:t>d’expérience sur </a:t>
            </a:r>
            <a:r>
              <a:rPr lang="fr-FR" sz="1600" dirty="0" smtClean="0"/>
              <a:t>la création des CGF</a:t>
            </a:r>
            <a:endParaRPr lang="fr-FR" sz="1600" dirty="0"/>
          </a:p>
        </p:txBody>
      </p:sp>
      <p:graphicFrame>
        <p:nvGraphicFramePr>
          <p:cNvPr id="2" name="Tableau 1"/>
          <p:cNvGraphicFramePr>
            <a:graphicFrameLocks noGrp="1"/>
          </p:cNvGraphicFramePr>
          <p:nvPr>
            <p:extLst>
              <p:ext uri="{D42A27DB-BD31-4B8C-83A1-F6EECF244321}">
                <p14:modId xmlns:p14="http://schemas.microsoft.com/office/powerpoint/2010/main" val="2799293447"/>
              </p:ext>
            </p:extLst>
          </p:nvPr>
        </p:nvGraphicFramePr>
        <p:xfrm>
          <a:off x="611560" y="846265"/>
          <a:ext cx="7272808" cy="3920998"/>
        </p:xfrm>
        <a:graphic>
          <a:graphicData uri="http://schemas.openxmlformats.org/drawingml/2006/table">
            <a:tbl>
              <a:tblPr/>
              <a:tblGrid>
                <a:gridCol w="3888432">
                  <a:extLst>
                    <a:ext uri="{9D8B030D-6E8A-4147-A177-3AD203B41FA5}">
                      <a16:colId xmlns:a16="http://schemas.microsoft.com/office/drawing/2014/main" val="3470731319"/>
                    </a:ext>
                  </a:extLst>
                </a:gridCol>
                <a:gridCol w="3384376">
                  <a:extLst>
                    <a:ext uri="{9D8B030D-6E8A-4147-A177-3AD203B41FA5}">
                      <a16:colId xmlns:a16="http://schemas.microsoft.com/office/drawing/2014/main" val="1888929931"/>
                    </a:ext>
                  </a:extLst>
                </a:gridCol>
              </a:tblGrid>
              <a:tr h="313436">
                <a:tc>
                  <a:txBody>
                    <a:bodyPr/>
                    <a:lstStyle/>
                    <a:p>
                      <a:pPr algn="ctr"/>
                      <a:r>
                        <a:rPr lang="fr-FR" sz="1000" b="1" dirty="0" smtClean="0"/>
                        <a:t>Points positifs</a:t>
                      </a:r>
                      <a:r>
                        <a:rPr lang="fr-FR" sz="1000" b="1" dirty="0"/>
                        <a:t/>
                      </a:r>
                      <a:br>
                        <a:rPr lang="fr-FR" sz="1000" b="1" dirty="0"/>
                      </a:br>
                      <a:endParaRPr lang="fr-FR" sz="100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lang="fr-FR" sz="1000" b="1" kern="1200" dirty="0">
                        <a:solidFill>
                          <a:schemeClr val="tx1"/>
                        </a:solidFill>
                        <a:latin typeface="+mn-lt"/>
                        <a:ea typeface="+mn-ea"/>
                        <a:cs typeface="+mn-cs"/>
                      </a:endParaRPr>
                    </a:p>
                    <a:p>
                      <a:pPr algn="ctr"/>
                      <a:r>
                        <a:rPr lang="fr-FR" sz="1000" b="1" kern="1200" dirty="0" smtClean="0">
                          <a:solidFill>
                            <a:schemeClr val="tx1"/>
                          </a:solidFill>
                          <a:latin typeface="+mn-lt"/>
                          <a:ea typeface="+mn-ea"/>
                          <a:cs typeface="+mn-cs"/>
                        </a:rPr>
                        <a:t>Points de vigilance</a:t>
                      </a:r>
                      <a:r>
                        <a:rPr lang="fr-FR" sz="1000" b="1" dirty="0"/>
                        <a:t/>
                      </a:r>
                      <a:br>
                        <a:rPr lang="fr-FR" sz="1000" b="1" dirty="0"/>
                      </a:br>
                      <a:r>
                        <a:rPr lang="fr-FR" sz="1000" b="1" dirty="0"/>
                        <a:t/>
                      </a:r>
                      <a:br>
                        <a:rPr lang="fr-FR" sz="1000" b="1" dirty="0"/>
                      </a:br>
                      <a:endParaRPr lang="fr-FR" sz="100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23791904"/>
                  </a:ext>
                </a:extLst>
              </a:tr>
              <a:tr h="413291">
                <a:tc>
                  <a:txBody>
                    <a:bodyPr/>
                    <a:lstStyle/>
                    <a:p>
                      <a:pPr algn="ctr"/>
                      <a:r>
                        <a:rPr lang="fr-FR" sz="1050" dirty="0"/>
                        <a:t>Polyvalence des missions, ce qui rend attractif le CGF compte tenu de la diversité des dépenses exécutées</a:t>
                      </a:r>
                      <a:br>
                        <a:rPr lang="fr-FR" sz="1050" dirty="0"/>
                      </a:br>
                      <a:endParaRPr lang="fr-FR" sz="105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000" dirty="0" smtClean="0"/>
                        <a:t>Activité soutenue tout au long de l'année</a:t>
                      </a:r>
                      <a:r>
                        <a:rPr lang="fr-FR" sz="1000" dirty="0"/>
                        <a:t/>
                      </a:r>
                      <a:br>
                        <a:rPr lang="fr-FR" sz="1000" dirty="0"/>
                      </a:br>
                      <a:endParaRPr lang="fr-FR" sz="100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085524"/>
                  </a:ext>
                </a:extLst>
              </a:tr>
              <a:tr h="413291">
                <a:tc>
                  <a:txBody>
                    <a:bodyPr/>
                    <a:lstStyle/>
                    <a:p>
                      <a:pPr algn="ctr"/>
                      <a:r>
                        <a:rPr lang="fr-FR" sz="1050" dirty="0"/>
                        <a:t>Vision de l'ensemble de la chaîne de dépense, ce qui facilite grandement l'exécution des marchés complexes</a:t>
                      </a:r>
                      <a:br>
                        <a:rPr lang="fr-FR" sz="1050" dirty="0"/>
                      </a:br>
                      <a:endParaRPr lang="fr-FR" sz="105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000" dirty="0"/>
                        <a:t>Formations indispensables (</a:t>
                      </a:r>
                      <a:r>
                        <a:rPr lang="fr-FR" sz="1000" dirty="0" err="1"/>
                        <a:t>cf</a:t>
                      </a:r>
                      <a:r>
                        <a:rPr lang="fr-FR" sz="1000" dirty="0"/>
                        <a:t> parcours de formation ENFIP)</a:t>
                      </a:r>
                      <a:br>
                        <a:rPr lang="fr-FR" sz="1000" dirty="0"/>
                      </a:br>
                      <a:endParaRPr lang="fr-FR" sz="100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19380547"/>
                  </a:ext>
                </a:extLst>
              </a:tr>
              <a:tr h="513148">
                <a:tc>
                  <a:txBody>
                    <a:bodyPr/>
                    <a:lstStyle/>
                    <a:p>
                      <a:pPr algn="ctr"/>
                      <a:r>
                        <a:rPr lang="fr-FR" sz="1050" dirty="0"/>
                        <a:t>Les agents composant le CGF viennent d'horizons différents, ce qui enrichit les échanges (bonne émulation) </a:t>
                      </a:r>
                      <a:br>
                        <a:rPr lang="fr-FR" sz="1050" dirty="0"/>
                      </a:br>
                      <a:endParaRPr lang="fr-FR" sz="105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000" dirty="0"/>
                        <a:t>Pratiques à homogénéiser </a:t>
                      </a:r>
                      <a:br>
                        <a:rPr lang="fr-FR" sz="1000" dirty="0"/>
                      </a:br>
                      <a:endParaRPr lang="fr-FR" sz="100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5461625"/>
                  </a:ext>
                </a:extLst>
              </a:tr>
              <a:tr h="313436">
                <a:tc>
                  <a:txBody>
                    <a:bodyPr/>
                    <a:lstStyle/>
                    <a:p>
                      <a:pPr algn="ctr"/>
                      <a:r>
                        <a:rPr lang="fr-FR" sz="1050" dirty="0"/>
                        <a:t>Flux lissé : moins de pics et de creux d'activité</a:t>
                      </a:r>
                      <a:br>
                        <a:rPr lang="fr-FR" sz="1050" dirty="0"/>
                      </a:br>
                      <a:endParaRPr lang="fr-FR" sz="105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000" dirty="0"/>
                        <a:t/>
                      </a:r>
                      <a:br>
                        <a:rPr lang="fr-FR" sz="1000" dirty="0"/>
                      </a:br>
                      <a:endParaRPr lang="fr-FR" sz="100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6705374"/>
                  </a:ext>
                </a:extLst>
              </a:tr>
              <a:tr h="413291">
                <a:tc>
                  <a:txBody>
                    <a:bodyPr/>
                    <a:lstStyle/>
                    <a:p>
                      <a:pPr algn="ctr"/>
                      <a:r>
                        <a:rPr lang="fr-FR" sz="1050" dirty="0"/>
                        <a:t>Délais de traitement raccourcis, surtout pour l'exécution des subventions</a:t>
                      </a:r>
                      <a:br>
                        <a:rPr lang="fr-FR" sz="1050" dirty="0"/>
                      </a:br>
                      <a:endParaRPr lang="fr-FR" sz="105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fr-FR" sz="1000" b="0" dirty="0">
                        <a:solidFill>
                          <a:schemeClr val="accent1"/>
                        </a:solidFill>
                      </a:endParaRPr>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0106352"/>
                  </a:ext>
                </a:extLst>
              </a:tr>
              <a:tr h="413291">
                <a:tc>
                  <a:txBody>
                    <a:bodyPr/>
                    <a:lstStyle/>
                    <a:p>
                      <a:pPr algn="ctr"/>
                      <a:r>
                        <a:rPr lang="fr-FR" sz="1050"/>
                        <a:t>Multiples procédures de contrôles internes très avancées, qui encadrent parfaitement l'activité </a:t>
                      </a:r>
                      <a:br>
                        <a:rPr lang="fr-FR" sz="1050"/>
                      </a:br>
                      <a:endParaRPr lang="fr-FR" sz="105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000" dirty="0"/>
                        <a:t/>
                      </a:r>
                      <a:br>
                        <a:rPr lang="fr-FR" sz="1000" dirty="0"/>
                      </a:br>
                      <a:endParaRPr lang="fr-FR" sz="100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6858706"/>
                  </a:ext>
                </a:extLst>
              </a:tr>
              <a:tr h="413291">
                <a:tc>
                  <a:txBody>
                    <a:bodyPr/>
                    <a:lstStyle/>
                    <a:p>
                      <a:pPr algn="ctr"/>
                      <a:r>
                        <a:rPr lang="fr-FR" sz="1050" dirty="0"/>
                        <a:t>Un suivi RH et de carrière uniforme : plus de distinctions agents MASA / </a:t>
                      </a:r>
                      <a:r>
                        <a:rPr lang="fr-FR" sz="1050" dirty="0" smtClean="0"/>
                        <a:t>MTECT </a:t>
                      </a:r>
                      <a:r>
                        <a:rPr lang="fr-FR" sz="1050" dirty="0"/>
                        <a:t/>
                      </a:r>
                      <a:br>
                        <a:rPr lang="fr-FR" sz="1050" dirty="0"/>
                      </a:br>
                      <a:endParaRPr lang="fr-FR" sz="105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000" dirty="0"/>
                    </a:p>
                  </a:txBody>
                  <a:tcPr marL="5565" marR="5565" marT="5565" marB="55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9437488"/>
                  </a:ext>
                </a:extLst>
              </a:tr>
            </a:tbl>
          </a:graphicData>
        </a:graphic>
      </p:graphicFrame>
    </p:spTree>
    <p:extLst>
      <p:ext uri="{BB962C8B-B14F-4D97-AF65-F5344CB8AC3E}">
        <p14:creationId xmlns:p14="http://schemas.microsoft.com/office/powerpoint/2010/main" val="18072462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14"/>
          </p:nvPr>
        </p:nvSpPr>
        <p:spPr>
          <a:xfrm>
            <a:off x="360000" y="771550"/>
            <a:ext cx="8424000" cy="3816424"/>
          </a:xfrm>
        </p:spPr>
        <p:txBody>
          <a:bodyPr>
            <a:normAutofit fontScale="62500" lnSpcReduction="20000"/>
          </a:bodyPr>
          <a:lstStyle/>
          <a:p>
            <a:pPr marL="423450" lvl="1">
              <a:buFont typeface="Wingdings" panose="05000000000000000000" pitchFamily="2" charset="2"/>
              <a:buChar char="§"/>
            </a:pPr>
            <a:r>
              <a:rPr lang="fr-FR" sz="2200" dirty="0" smtClean="0"/>
              <a:t>Date de création : du 1</a:t>
            </a:r>
            <a:r>
              <a:rPr lang="fr-FR" sz="2200" baseline="30000" dirty="0" smtClean="0"/>
              <a:t>er</a:t>
            </a:r>
            <a:r>
              <a:rPr lang="fr-FR" sz="2200" dirty="0" smtClean="0"/>
              <a:t> janvier 2022 au 1</a:t>
            </a:r>
            <a:r>
              <a:rPr lang="fr-FR" sz="2200" baseline="30000" dirty="0" smtClean="0"/>
              <a:t>er</a:t>
            </a:r>
            <a:r>
              <a:rPr lang="fr-FR" sz="2200" dirty="0" smtClean="0"/>
              <a:t> septembre 2023 </a:t>
            </a:r>
            <a:br>
              <a:rPr lang="fr-FR" sz="2200" dirty="0" smtClean="0"/>
            </a:br>
            <a:r>
              <a:rPr lang="fr-FR" sz="2200" dirty="0" smtClean="0"/>
              <a:t>(montée en charge progressive par groupes de services prescripteurs, en fonction de leur niveau de maturité – diffère des choix retenus en région)</a:t>
            </a:r>
          </a:p>
          <a:p>
            <a:pPr marL="252000" lvl="1" indent="0">
              <a:buNone/>
            </a:pPr>
            <a:endParaRPr lang="fr-FR" sz="2200" dirty="0" smtClean="0"/>
          </a:p>
          <a:p>
            <a:pPr marL="423450" lvl="1" algn="just">
              <a:buFont typeface="Wingdings" panose="05000000000000000000" pitchFamily="2" charset="2"/>
              <a:buChar char="§"/>
            </a:pPr>
            <a:r>
              <a:rPr lang="fr-FR" sz="2200" dirty="0"/>
              <a:t>Manœuvre RH</a:t>
            </a:r>
          </a:p>
          <a:p>
            <a:pPr marL="766350" lvl="2" algn="just">
              <a:buFont typeface="Wingdings" panose="05000000000000000000" pitchFamily="2" charset="2"/>
              <a:buChar char="§"/>
            </a:pPr>
            <a:r>
              <a:rPr lang="fr-FR" sz="2200" dirty="0"/>
              <a:t>Les agents des 3 premières vagues ont exprimé leur option sur le choix de leur position administrative au sein du CGF.</a:t>
            </a:r>
          </a:p>
          <a:p>
            <a:pPr marL="766350" lvl="2" algn="just">
              <a:buFont typeface="Wingdings" panose="05000000000000000000" pitchFamily="2" charset="2"/>
              <a:buChar char="§"/>
            </a:pPr>
            <a:r>
              <a:rPr lang="fr-FR" sz="2200" dirty="0"/>
              <a:t>1 première demande d’intégration à compter du 1er janvier 2024</a:t>
            </a:r>
          </a:p>
          <a:p>
            <a:pPr marL="423450" lvl="1" indent="-171450" algn="just">
              <a:buFont typeface="Wingdings" panose="05000000000000000000" pitchFamily="2" charset="2"/>
              <a:buChar char="§"/>
            </a:pPr>
            <a:endParaRPr lang="fr-FR" sz="2200" dirty="0"/>
          </a:p>
          <a:p>
            <a:pPr marL="423450" lvl="1" indent="-171450" algn="just">
              <a:buFont typeface="Wingdings" panose="05000000000000000000" pitchFamily="2" charset="2"/>
              <a:buChar char="§"/>
            </a:pPr>
            <a:r>
              <a:rPr lang="fr-FR" sz="2200" dirty="0"/>
              <a:t>Signé par le secrétaire général et le contrôleur budgétaire et comptable ministériel, le protocole du 24 octobre 2023 relatif au CGF de l’administration centrale a pour objet de :</a:t>
            </a:r>
          </a:p>
          <a:p>
            <a:pPr lvl="3" indent="0">
              <a:spcBef>
                <a:spcPts val="600"/>
              </a:spcBef>
              <a:buNone/>
            </a:pPr>
            <a:r>
              <a:rPr lang="fr-FR" sz="2200" dirty="0"/>
              <a:t>- clarifier les missions et responsabilités des acteurs de la chaîne d’exécution financière et de spécifier leurs instruments communs de contrôle interne et de partage de l’information</a:t>
            </a:r>
          </a:p>
          <a:p>
            <a:pPr lvl="3" indent="0">
              <a:spcBef>
                <a:spcPts val="600"/>
              </a:spcBef>
              <a:buNone/>
            </a:pPr>
            <a:r>
              <a:rPr lang="fr-FR" sz="2200" dirty="0"/>
              <a:t>- définir une gouvernance globale fondée sur un dialogue structuré et constructif pour apporter des solutions communes aux difficultés rencontrées</a:t>
            </a:r>
          </a:p>
          <a:p>
            <a:pPr lvl="3" indent="0">
              <a:spcBef>
                <a:spcPts val="600"/>
              </a:spcBef>
              <a:buNone/>
            </a:pPr>
            <a:r>
              <a:rPr lang="fr-FR" sz="2200" dirty="0" smtClean="0"/>
              <a:t>- capitaliser </a:t>
            </a:r>
            <a:r>
              <a:rPr lang="fr-FR" sz="2200" dirty="0"/>
              <a:t>sur l’expérience et engager une boucle qualité </a:t>
            </a:r>
          </a:p>
          <a:p>
            <a:pPr lvl="3" indent="0">
              <a:spcBef>
                <a:spcPts val="600"/>
              </a:spcBef>
              <a:buNone/>
            </a:pPr>
            <a:endParaRPr lang="fr-FR" sz="2200" dirty="0"/>
          </a:p>
          <a:p>
            <a:pPr marL="423450" lvl="1" indent="-171450" algn="just">
              <a:buFont typeface="Wingdings" panose="05000000000000000000" pitchFamily="2" charset="2"/>
              <a:buChar char="§"/>
            </a:pPr>
            <a:r>
              <a:rPr lang="fr-FR" sz="2200" dirty="0"/>
              <a:t>Cette innovation ministérielle vient compléter les instruments juridiques (délégation de gestion, contrat de service) déjà existants et qui comprend un recueil de procédures pratique et utile pour les services prescripteurs et des outils communs de </a:t>
            </a:r>
            <a:r>
              <a:rPr lang="fr-FR" sz="2200" dirty="0" err="1"/>
              <a:t>reporting</a:t>
            </a:r>
            <a:r>
              <a:rPr lang="fr-FR" sz="2200" dirty="0"/>
              <a:t> et de contrôle interne.</a:t>
            </a:r>
          </a:p>
          <a:p>
            <a:pPr lvl="1" indent="0">
              <a:buNone/>
            </a:pPr>
            <a:endParaRPr lang="fr-FR" sz="1400" dirty="0"/>
          </a:p>
          <a:p>
            <a:pPr marL="537750" lvl="1" indent="-285750">
              <a:buFont typeface="Wingdings" panose="05000000000000000000" pitchFamily="2" charset="2"/>
              <a:buChar char="§"/>
            </a:pPr>
            <a:endParaRPr lang="fr-FR" sz="1400" dirty="0"/>
          </a:p>
          <a:p>
            <a:pPr lvl="1" indent="0">
              <a:buNone/>
            </a:pPr>
            <a:endParaRPr lang="fr-FR" sz="1400" dirty="0"/>
          </a:p>
          <a:p>
            <a:pPr marL="537750" lvl="1" indent="-285750"/>
            <a:endParaRPr lang="fr-FR" sz="1400" dirty="0"/>
          </a:p>
          <a:p>
            <a:pPr marL="537750" lvl="1" indent="-285750"/>
            <a:endParaRPr lang="fr-FR" sz="1200" dirty="0"/>
          </a:p>
          <a:p>
            <a:pPr lvl="1" indent="0">
              <a:buNone/>
            </a:pPr>
            <a:endParaRPr lang="fr-FR" sz="1300" dirty="0"/>
          </a:p>
        </p:txBody>
      </p:sp>
      <p:sp>
        <p:nvSpPr>
          <p:cNvPr id="3" name="Espace réservé du pied de page 2"/>
          <p:cNvSpPr>
            <a:spLocks noGrp="1"/>
          </p:cNvSpPr>
          <p:nvPr>
            <p:ph type="ftr" sz="quarter" idx="11"/>
          </p:nvPr>
        </p:nvSpPr>
        <p:spPr/>
        <p:txBody>
          <a:bodyPr/>
          <a:lstStyle/>
          <a:p>
            <a:r>
              <a:rPr lang="fr-FR" dirty="0"/>
              <a:t>MTECT/MASA</a:t>
            </a:r>
          </a:p>
        </p:txBody>
      </p:sp>
      <p:sp>
        <p:nvSpPr>
          <p:cNvPr id="4" name="Espace réservé du numéro de diapositive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3122C9-A0B9-462F-8757-0847AD287B63}" type="slidenum">
              <a:rPr kumimoji="0" lang="fr-FR" sz="750" b="1" i="0" u="none" strike="noStrike" kern="1200" cap="none" spc="0" normalizeH="0" baseline="0" noProof="0" smtClean="0">
                <a:ln>
                  <a:noFill/>
                </a:ln>
                <a:solidFill>
                  <a:srgbClr val="000000"/>
                </a:solidFill>
                <a:effectLst/>
                <a:uLnTx/>
                <a:uFillTx/>
                <a:latin typeface="Mariann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fr-FR" sz="750" b="1" i="0" u="none" strike="noStrike" kern="1200" cap="none" spc="0" normalizeH="0" baseline="0" noProof="0" dirty="0">
              <a:ln>
                <a:noFill/>
              </a:ln>
              <a:solidFill>
                <a:srgbClr val="000000"/>
              </a:solidFill>
              <a:effectLst/>
              <a:uLnTx/>
              <a:uFillTx/>
              <a:latin typeface="Marianne"/>
              <a:ea typeface="+mn-ea"/>
              <a:cs typeface="+mn-cs"/>
            </a:endParaRPr>
          </a:p>
        </p:txBody>
      </p:sp>
      <p:sp>
        <p:nvSpPr>
          <p:cNvPr id="8" name="Titre 6"/>
          <p:cNvSpPr txBox="1">
            <a:spLocks/>
          </p:cNvSpPr>
          <p:nvPr/>
        </p:nvSpPr>
        <p:spPr bwMode="gray">
          <a:xfrm>
            <a:off x="1619672" y="123478"/>
            <a:ext cx="6311214" cy="38107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a:lstStyle>
          <a:p>
            <a:pPr algn="ctr"/>
            <a:r>
              <a:rPr lang="fr-FR" sz="1600" dirty="0">
                <a:latin typeface="+mn-lt"/>
              </a:rPr>
              <a:t>CGF Administration centrale MTECT (actualités)</a:t>
            </a:r>
          </a:p>
        </p:txBody>
      </p:sp>
    </p:spTree>
    <p:extLst>
      <p:ext uri="{BB962C8B-B14F-4D97-AF65-F5344CB8AC3E}">
        <p14:creationId xmlns:p14="http://schemas.microsoft.com/office/powerpoint/2010/main" val="7196993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14"/>
          </p:nvPr>
        </p:nvSpPr>
        <p:spPr>
          <a:xfrm>
            <a:off x="360000" y="771550"/>
            <a:ext cx="8424000" cy="3816424"/>
          </a:xfrm>
        </p:spPr>
        <p:txBody>
          <a:bodyPr>
            <a:normAutofit/>
          </a:bodyPr>
          <a:lstStyle/>
          <a:p>
            <a:pPr marL="423450" lvl="1" algn="just">
              <a:buFont typeface="Wingdings" panose="05000000000000000000" pitchFamily="2" charset="2"/>
              <a:buChar char="§"/>
            </a:pPr>
            <a:r>
              <a:rPr lang="fr-FR" sz="2200" dirty="0" smtClean="0"/>
              <a:t>Date de création : à partir 1</a:t>
            </a:r>
            <a:r>
              <a:rPr lang="fr-FR" sz="2200" baseline="30000" dirty="0" smtClean="0"/>
              <a:t>er</a:t>
            </a:r>
            <a:r>
              <a:rPr lang="fr-FR" sz="2200" dirty="0" smtClean="0"/>
              <a:t> mars 2024</a:t>
            </a:r>
            <a:endParaRPr lang="fr-FR" sz="2200" dirty="0"/>
          </a:p>
          <a:p>
            <a:pPr marL="252000" lvl="1" indent="0" algn="just">
              <a:buNone/>
            </a:pPr>
            <a:r>
              <a:rPr lang="fr-FR" sz="2200" dirty="0" smtClean="0"/>
              <a:t>Le CGF AC sera créé en deux vagues.</a:t>
            </a:r>
          </a:p>
          <a:p>
            <a:pPr marL="252000" lvl="1" indent="0" algn="just">
              <a:buNone/>
            </a:pPr>
            <a:r>
              <a:rPr lang="fr-FR" sz="2200" dirty="0" smtClean="0"/>
              <a:t>La première tranche de bascule démarrera au 01/03. La date de seconde bascule sera définie, à partir de septembre 2024, sur la base d’une évaluation du dispositif en juin 2024.</a:t>
            </a:r>
          </a:p>
          <a:p>
            <a:pPr marL="423450" lvl="1" algn="just">
              <a:buFont typeface="Wingdings" panose="05000000000000000000" pitchFamily="2" charset="2"/>
              <a:buChar char="§"/>
            </a:pPr>
            <a:r>
              <a:rPr lang="fr-FR" sz="2200" dirty="0"/>
              <a:t>Manœuvre </a:t>
            </a:r>
            <a:r>
              <a:rPr lang="fr-FR" sz="2200" dirty="0" smtClean="0"/>
              <a:t>RH</a:t>
            </a:r>
          </a:p>
          <a:p>
            <a:pPr marL="252000" lvl="1" indent="0" algn="just">
              <a:buNone/>
            </a:pPr>
            <a:r>
              <a:rPr lang="fr-FR" sz="2200" dirty="0" smtClean="0"/>
              <a:t>La première vague concernera 5 agents du CSCF (CSP d’administration centrale) et 4 agents du SFACT.</a:t>
            </a:r>
            <a:endParaRPr lang="fr-FR" sz="2200" dirty="0"/>
          </a:p>
          <a:p>
            <a:pPr marL="423450" lvl="1" indent="-171450" algn="just">
              <a:buFont typeface="Wingdings" panose="05000000000000000000" pitchFamily="2" charset="2"/>
              <a:buChar char="§"/>
            </a:pPr>
            <a:r>
              <a:rPr lang="fr-FR" sz="2200" dirty="0" smtClean="0"/>
              <a:t>Un arrêté de restructuration courant jusqu’au 01/03/2027 viendra en support de la démarche. Cet arrêté est présenté au CSA AC du 16 novembre 2023.</a:t>
            </a:r>
          </a:p>
          <a:p>
            <a:pPr marL="252000" lvl="1" indent="0" algn="just">
              <a:buNone/>
            </a:pPr>
            <a:endParaRPr lang="fr-FR" sz="2200" dirty="0"/>
          </a:p>
          <a:p>
            <a:pPr lvl="1" indent="0">
              <a:buNone/>
            </a:pPr>
            <a:endParaRPr lang="fr-FR" sz="1400" dirty="0"/>
          </a:p>
          <a:p>
            <a:pPr marL="537750" lvl="1" indent="-285750">
              <a:buFont typeface="Wingdings" panose="05000000000000000000" pitchFamily="2" charset="2"/>
              <a:buChar char="§"/>
            </a:pPr>
            <a:endParaRPr lang="fr-FR" sz="1400" dirty="0"/>
          </a:p>
          <a:p>
            <a:pPr lvl="1" indent="0">
              <a:buNone/>
            </a:pPr>
            <a:endParaRPr lang="fr-FR" sz="1400" dirty="0"/>
          </a:p>
          <a:p>
            <a:pPr marL="537750" lvl="1" indent="-285750"/>
            <a:endParaRPr lang="fr-FR" sz="1400" dirty="0"/>
          </a:p>
          <a:p>
            <a:pPr marL="537750" lvl="1" indent="-285750"/>
            <a:endParaRPr lang="fr-FR" sz="1200" dirty="0"/>
          </a:p>
          <a:p>
            <a:pPr lvl="1" indent="0">
              <a:buNone/>
            </a:pPr>
            <a:endParaRPr lang="fr-FR" sz="1300" dirty="0"/>
          </a:p>
        </p:txBody>
      </p:sp>
      <p:sp>
        <p:nvSpPr>
          <p:cNvPr id="3" name="Espace réservé du pied de page 2"/>
          <p:cNvSpPr>
            <a:spLocks noGrp="1"/>
          </p:cNvSpPr>
          <p:nvPr>
            <p:ph type="ftr" sz="quarter" idx="11"/>
          </p:nvPr>
        </p:nvSpPr>
        <p:spPr/>
        <p:txBody>
          <a:bodyPr/>
          <a:lstStyle/>
          <a:p>
            <a:r>
              <a:rPr lang="fr-FR" dirty="0"/>
              <a:t>MTECT/MASA</a:t>
            </a:r>
          </a:p>
        </p:txBody>
      </p:sp>
      <p:sp>
        <p:nvSpPr>
          <p:cNvPr id="4" name="Espace réservé du numéro de diapositive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3122C9-A0B9-462F-8757-0847AD287B63}" type="slidenum">
              <a:rPr kumimoji="0" lang="fr-FR" sz="750" b="1" i="0" u="none" strike="noStrike" kern="1200" cap="none" spc="0" normalizeH="0" baseline="0" noProof="0" smtClean="0">
                <a:ln>
                  <a:noFill/>
                </a:ln>
                <a:solidFill>
                  <a:srgbClr val="000000"/>
                </a:solidFill>
                <a:effectLst/>
                <a:uLnTx/>
                <a:uFillTx/>
                <a:latin typeface="Mariann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fr-FR" sz="750" b="1" i="0" u="none" strike="noStrike" kern="1200" cap="none" spc="0" normalizeH="0" baseline="0" noProof="0" dirty="0">
              <a:ln>
                <a:noFill/>
              </a:ln>
              <a:solidFill>
                <a:srgbClr val="000000"/>
              </a:solidFill>
              <a:effectLst/>
              <a:uLnTx/>
              <a:uFillTx/>
              <a:latin typeface="Marianne"/>
              <a:ea typeface="+mn-ea"/>
              <a:cs typeface="+mn-cs"/>
            </a:endParaRPr>
          </a:p>
        </p:txBody>
      </p:sp>
      <p:sp>
        <p:nvSpPr>
          <p:cNvPr id="8" name="Titre 6"/>
          <p:cNvSpPr txBox="1">
            <a:spLocks/>
          </p:cNvSpPr>
          <p:nvPr/>
        </p:nvSpPr>
        <p:spPr bwMode="gray">
          <a:xfrm>
            <a:off x="1619672" y="123478"/>
            <a:ext cx="6311214" cy="38107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a:lstStyle>
          <a:p>
            <a:pPr algn="ctr"/>
            <a:r>
              <a:rPr lang="fr-FR" sz="1600" dirty="0">
                <a:latin typeface="+mn-lt"/>
              </a:rPr>
              <a:t>CGF Administration centrale </a:t>
            </a:r>
            <a:r>
              <a:rPr lang="fr-FR" sz="1600" dirty="0" smtClean="0">
                <a:latin typeface="+mn-lt"/>
              </a:rPr>
              <a:t>MASA </a:t>
            </a:r>
            <a:r>
              <a:rPr lang="fr-FR" sz="1600" dirty="0">
                <a:latin typeface="+mn-lt"/>
              </a:rPr>
              <a:t>(actualités)</a:t>
            </a:r>
          </a:p>
        </p:txBody>
      </p:sp>
    </p:spTree>
    <p:extLst>
      <p:ext uri="{BB962C8B-B14F-4D97-AF65-F5344CB8AC3E}">
        <p14:creationId xmlns:p14="http://schemas.microsoft.com/office/powerpoint/2010/main" val="770025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MTECT/MASA</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2</a:t>
            </a:fld>
            <a:endParaRPr lang="fr-FR" dirty="0"/>
          </a:p>
        </p:txBody>
      </p:sp>
      <p:sp>
        <p:nvSpPr>
          <p:cNvPr id="9" name="Espace réservé du texte 8"/>
          <p:cNvSpPr>
            <a:spLocks noGrp="1"/>
          </p:cNvSpPr>
          <p:nvPr>
            <p:ph type="body" sz="quarter" idx="14"/>
          </p:nvPr>
        </p:nvSpPr>
        <p:spPr>
          <a:xfrm>
            <a:off x="360000" y="1059582"/>
            <a:ext cx="8424000" cy="3050468"/>
          </a:xfrm>
        </p:spPr>
        <p:txBody>
          <a:bodyPr/>
          <a:lstStyle/>
          <a:p>
            <a:pPr marL="717750" lvl="2" indent="-285750">
              <a:buFont typeface="Wingdings" panose="05000000000000000000" pitchFamily="2" charset="2"/>
              <a:buChar char="§"/>
            </a:pPr>
            <a:endParaRPr lang="fr-FR" sz="1300" dirty="0"/>
          </a:p>
          <a:p>
            <a:pPr marL="537750" lvl="1" indent="-285750"/>
            <a:endParaRPr lang="fr-FR" sz="1400" dirty="0"/>
          </a:p>
          <a:p>
            <a:pPr marL="537750" lvl="1" indent="-285750"/>
            <a:endParaRPr lang="fr-FR" sz="1400" dirty="0"/>
          </a:p>
          <a:p>
            <a:pPr lvl="1" indent="0">
              <a:buNone/>
            </a:pPr>
            <a:endParaRPr lang="fr-FR" sz="1400" dirty="0"/>
          </a:p>
        </p:txBody>
      </p:sp>
      <p:sp>
        <p:nvSpPr>
          <p:cNvPr id="6" name="Rectangle 5"/>
          <p:cNvSpPr/>
          <p:nvPr/>
        </p:nvSpPr>
        <p:spPr>
          <a:xfrm>
            <a:off x="251520" y="2237703"/>
            <a:ext cx="8280920" cy="523220"/>
          </a:xfrm>
          <a:prstGeom prst="rect">
            <a:avLst/>
          </a:prstGeom>
        </p:spPr>
        <p:txBody>
          <a:bodyPr wrap="square">
            <a:spAutoFit/>
          </a:bodyPr>
          <a:lstStyle/>
          <a:p>
            <a:pPr algn="ctr"/>
            <a:r>
              <a:rPr lang="fr-FR" sz="2800" b="1" dirty="0" smtClean="0"/>
              <a:t>Calendrier </a:t>
            </a:r>
            <a:r>
              <a:rPr lang="fr-FR" sz="2800" b="1" dirty="0"/>
              <a:t>des CGF  </a:t>
            </a:r>
          </a:p>
        </p:txBody>
      </p:sp>
    </p:spTree>
    <p:extLst>
      <p:ext uri="{BB962C8B-B14F-4D97-AF65-F5344CB8AC3E}">
        <p14:creationId xmlns:p14="http://schemas.microsoft.com/office/powerpoint/2010/main" val="544319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pPr algn="r"/>
            <a:endParaRPr lang="fr-FR" cap="all" dirty="0"/>
          </a:p>
        </p:txBody>
      </p:sp>
      <p:sp>
        <p:nvSpPr>
          <p:cNvPr id="4" name="Espace réservé du pied de page 3"/>
          <p:cNvSpPr>
            <a:spLocks noGrp="1"/>
          </p:cNvSpPr>
          <p:nvPr>
            <p:ph type="ftr" sz="quarter" idx="11"/>
          </p:nvPr>
        </p:nvSpPr>
        <p:spPr/>
        <p:txBody>
          <a:bodyPr/>
          <a:lstStyle/>
          <a:p>
            <a:r>
              <a:rPr lang="fr-FR" dirty="0"/>
              <a:t>MTECT/MASA</a:t>
            </a: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3</a:t>
            </a:fld>
            <a:endParaRPr lang="fr-FR" dirty="0"/>
          </a:p>
        </p:txBody>
      </p:sp>
      <p:sp>
        <p:nvSpPr>
          <p:cNvPr id="10" name="Rectangle 9"/>
          <p:cNvSpPr/>
          <p:nvPr/>
        </p:nvSpPr>
        <p:spPr>
          <a:xfrm>
            <a:off x="467544" y="843558"/>
            <a:ext cx="8424936" cy="3600986"/>
          </a:xfrm>
          <a:prstGeom prst="rect">
            <a:avLst/>
          </a:prstGeom>
        </p:spPr>
        <p:txBody>
          <a:bodyPr wrap="square">
            <a:spAutoFit/>
          </a:bodyPr>
          <a:lstStyle/>
          <a:p>
            <a:pPr marL="377825" indent="-285750">
              <a:spcAft>
                <a:spcPts val="600"/>
              </a:spcAft>
              <a:buFont typeface="Arial" panose="020B0604020202020204" pitchFamily="34" charset="0"/>
              <a:buChar char="•"/>
            </a:pPr>
            <a:r>
              <a:rPr lang="fr-FR" b="1" dirty="0"/>
              <a:t>1</a:t>
            </a:r>
            <a:r>
              <a:rPr lang="fr-FR" b="1" baseline="30000" dirty="0"/>
              <a:t>ère</a:t>
            </a:r>
            <a:r>
              <a:rPr lang="fr-FR" b="1" dirty="0"/>
              <a:t> vague (projets pilotes) :</a:t>
            </a:r>
          </a:p>
          <a:p>
            <a:pPr marL="637200" lvl="1" indent="-285120">
              <a:buClr>
                <a:srgbClr val="000091"/>
              </a:buClr>
              <a:buFont typeface="Wingdings" charset="2"/>
              <a:buChar char=""/>
            </a:pPr>
            <a:r>
              <a:rPr lang="fr-FR" b="1" spc="-1" dirty="0">
                <a:solidFill>
                  <a:srgbClr val="000091"/>
                </a:solidFill>
                <a:ea typeface="DejaVu Sans"/>
              </a:rPr>
              <a:t>Région Hauts-de-France - CGF B2 de Lille au 1er avril 2022 </a:t>
            </a:r>
          </a:p>
          <a:p>
            <a:pPr marL="637200" lvl="1" indent="-285750">
              <a:spcBef>
                <a:spcPts val="0"/>
              </a:spcBef>
              <a:buFont typeface="Wingdings" panose="05000000000000000000" pitchFamily="2" charset="2"/>
              <a:buChar char="§"/>
            </a:pPr>
            <a:r>
              <a:rPr lang="fr-FR" b="1" dirty="0">
                <a:solidFill>
                  <a:schemeClr val="accent6">
                    <a:lumMod val="75000"/>
                  </a:schemeClr>
                </a:solidFill>
              </a:rPr>
              <a:t>Région Bourgogne-Franche-Comté </a:t>
            </a:r>
            <a:r>
              <a:rPr lang="fr-FR" dirty="0">
                <a:solidFill>
                  <a:schemeClr val="accent6">
                    <a:lumMod val="75000"/>
                  </a:schemeClr>
                </a:solidFill>
              </a:rPr>
              <a:t>- CGF B2 de Besançon au 1</a:t>
            </a:r>
            <a:r>
              <a:rPr lang="fr-FR" baseline="30000" dirty="0">
                <a:solidFill>
                  <a:schemeClr val="accent6">
                    <a:lumMod val="75000"/>
                  </a:schemeClr>
                </a:solidFill>
              </a:rPr>
              <a:t>er</a:t>
            </a:r>
            <a:r>
              <a:rPr lang="fr-FR" dirty="0">
                <a:solidFill>
                  <a:schemeClr val="accent6">
                    <a:lumMod val="75000"/>
                  </a:schemeClr>
                </a:solidFill>
              </a:rPr>
              <a:t> avril 2023</a:t>
            </a:r>
          </a:p>
          <a:p>
            <a:pPr marL="377825" indent="-285750">
              <a:spcAft>
                <a:spcPts val="600"/>
              </a:spcAft>
              <a:buFont typeface="Arial" panose="020B0604020202020204" pitchFamily="34" charset="0"/>
              <a:buChar char="•"/>
            </a:pPr>
            <a:r>
              <a:rPr lang="fr-FR" b="1" dirty="0"/>
              <a:t>2</a:t>
            </a:r>
            <a:r>
              <a:rPr lang="fr-FR" b="1" baseline="30000" dirty="0"/>
              <a:t>ème</a:t>
            </a:r>
            <a:r>
              <a:rPr lang="fr-FR" b="1" dirty="0"/>
              <a:t> vague (2023) : </a:t>
            </a:r>
          </a:p>
          <a:p>
            <a:pPr marL="637200" lvl="1" indent="-285750">
              <a:spcBef>
                <a:spcPts val="0"/>
              </a:spcBef>
              <a:buFont typeface="Wingdings" panose="05000000000000000000" pitchFamily="2" charset="2"/>
              <a:buChar char="§"/>
            </a:pPr>
            <a:r>
              <a:rPr lang="fr-FR" b="1" dirty="0">
                <a:solidFill>
                  <a:schemeClr val="accent6">
                    <a:lumMod val="75000"/>
                  </a:schemeClr>
                </a:solidFill>
              </a:rPr>
              <a:t>Région Pays de la Loire </a:t>
            </a:r>
            <a:r>
              <a:rPr lang="fr-FR" dirty="0">
                <a:solidFill>
                  <a:schemeClr val="accent6">
                    <a:lumMod val="75000"/>
                  </a:schemeClr>
                </a:solidFill>
              </a:rPr>
              <a:t>- CGF B2 de Nantes au 1</a:t>
            </a:r>
            <a:r>
              <a:rPr lang="fr-FR" baseline="30000" dirty="0">
                <a:solidFill>
                  <a:schemeClr val="accent6">
                    <a:lumMod val="75000"/>
                  </a:schemeClr>
                </a:solidFill>
              </a:rPr>
              <a:t>er</a:t>
            </a:r>
            <a:r>
              <a:rPr lang="fr-FR" dirty="0">
                <a:solidFill>
                  <a:schemeClr val="accent6">
                    <a:lumMod val="75000"/>
                  </a:schemeClr>
                </a:solidFill>
              </a:rPr>
              <a:t> mai 2023</a:t>
            </a:r>
          </a:p>
          <a:p>
            <a:pPr marL="637200" lvl="1" indent="-285750">
              <a:spcBef>
                <a:spcPts val="0"/>
              </a:spcBef>
              <a:buFont typeface="Wingdings" panose="05000000000000000000" pitchFamily="2" charset="2"/>
              <a:buChar char="§"/>
            </a:pPr>
            <a:r>
              <a:rPr lang="fr-FR" b="1" dirty="0">
                <a:solidFill>
                  <a:schemeClr val="accent6">
                    <a:lumMod val="75000"/>
                  </a:schemeClr>
                </a:solidFill>
              </a:rPr>
              <a:t>Région Grand Est </a:t>
            </a:r>
            <a:r>
              <a:rPr lang="fr-FR" dirty="0">
                <a:solidFill>
                  <a:schemeClr val="accent6">
                    <a:lumMod val="75000"/>
                  </a:schemeClr>
                </a:solidFill>
              </a:rPr>
              <a:t>(</a:t>
            </a:r>
            <a:r>
              <a:rPr lang="fr-FR" u="sng" dirty="0">
                <a:solidFill>
                  <a:schemeClr val="accent6">
                    <a:lumMod val="75000"/>
                  </a:schemeClr>
                </a:solidFill>
              </a:rPr>
              <a:t>situation du site de Metz à l’étude</a:t>
            </a:r>
            <a:r>
              <a:rPr lang="fr-FR" dirty="0" smtClean="0">
                <a:solidFill>
                  <a:schemeClr val="accent6">
                    <a:lumMod val="75000"/>
                  </a:schemeClr>
                </a:solidFill>
              </a:rPr>
              <a:t>)*</a:t>
            </a:r>
            <a:endParaRPr lang="fr-FR" dirty="0">
              <a:solidFill>
                <a:schemeClr val="accent6">
                  <a:lumMod val="75000"/>
                </a:schemeClr>
              </a:solidFill>
            </a:endParaRPr>
          </a:p>
          <a:p>
            <a:pPr marL="702900" lvl="2">
              <a:spcBef>
                <a:spcPts val="0"/>
              </a:spcBef>
              <a:spcAft>
                <a:spcPts val="600"/>
              </a:spcAft>
              <a:buFont typeface="Courier New" panose="02070309020205020404" pitchFamily="49" charset="0"/>
              <a:buChar char="o"/>
            </a:pPr>
            <a:r>
              <a:rPr lang="fr-FR" dirty="0">
                <a:solidFill>
                  <a:schemeClr val="accent6">
                    <a:lumMod val="75000"/>
                  </a:schemeClr>
                </a:solidFill>
              </a:rPr>
              <a:t>CGF B2 de Châlons-en-Champagne au 1</a:t>
            </a:r>
            <a:r>
              <a:rPr lang="fr-FR" baseline="30000" dirty="0">
                <a:solidFill>
                  <a:schemeClr val="accent6">
                    <a:lumMod val="75000"/>
                  </a:schemeClr>
                </a:solidFill>
              </a:rPr>
              <a:t>er</a:t>
            </a:r>
            <a:r>
              <a:rPr lang="fr-FR" dirty="0">
                <a:solidFill>
                  <a:schemeClr val="accent6">
                    <a:lumMod val="75000"/>
                  </a:schemeClr>
                </a:solidFill>
              </a:rPr>
              <a:t> juin 2023 ;</a:t>
            </a:r>
          </a:p>
          <a:p>
            <a:pPr marL="702900" lvl="2">
              <a:spcBef>
                <a:spcPts val="0"/>
              </a:spcBef>
              <a:spcAft>
                <a:spcPts val="600"/>
              </a:spcAft>
              <a:buFont typeface="Courier New" panose="02070309020205020404" pitchFamily="49" charset="0"/>
              <a:buChar char="o"/>
            </a:pPr>
            <a:r>
              <a:rPr lang="fr-FR" dirty="0">
                <a:solidFill>
                  <a:schemeClr val="accent6">
                    <a:lumMod val="75000"/>
                  </a:schemeClr>
                </a:solidFill>
              </a:rPr>
              <a:t>CGF B2 de Strasbourg au 1</a:t>
            </a:r>
            <a:r>
              <a:rPr lang="fr-FR" baseline="30000" dirty="0">
                <a:solidFill>
                  <a:schemeClr val="accent6">
                    <a:lumMod val="75000"/>
                  </a:schemeClr>
                </a:solidFill>
              </a:rPr>
              <a:t>er</a:t>
            </a:r>
            <a:r>
              <a:rPr lang="fr-FR" dirty="0">
                <a:solidFill>
                  <a:schemeClr val="accent6">
                    <a:lumMod val="75000"/>
                  </a:schemeClr>
                </a:solidFill>
              </a:rPr>
              <a:t> juin 2023</a:t>
            </a:r>
          </a:p>
          <a:p>
            <a:pPr marL="637200" lvl="1" indent="-285120">
              <a:spcBef>
                <a:spcPts val="0"/>
              </a:spcBef>
              <a:buClr>
                <a:srgbClr val="000091"/>
              </a:buClr>
              <a:buFont typeface="Wingdings" charset="2"/>
              <a:buChar char=""/>
            </a:pPr>
            <a:r>
              <a:rPr lang="fr-FR" b="1" spc="-1" dirty="0">
                <a:solidFill>
                  <a:srgbClr val="000091"/>
                </a:solidFill>
                <a:ea typeface="DejaVu Sans"/>
              </a:rPr>
              <a:t>Région Île-de-France - CGF B2 de Créteil au 1er juin 2023</a:t>
            </a:r>
          </a:p>
          <a:p>
            <a:pPr marL="637200" lvl="1" indent="-285120">
              <a:spcBef>
                <a:spcPts val="0"/>
              </a:spcBef>
              <a:buClr>
                <a:srgbClr val="000091"/>
              </a:buClr>
              <a:buFont typeface="Wingdings" charset="2"/>
              <a:buChar char=""/>
            </a:pPr>
            <a:r>
              <a:rPr lang="fr-FR" b="1" spc="-1" dirty="0">
                <a:solidFill>
                  <a:srgbClr val="000091"/>
                </a:solidFill>
                <a:ea typeface="DejaVu Sans"/>
              </a:rPr>
              <a:t>Région PACA - CGF B2 de Marseille au 18 septembre 2023</a:t>
            </a:r>
          </a:p>
          <a:p>
            <a:pPr marL="637200" lvl="1" indent="-285750">
              <a:spcBef>
                <a:spcPts val="0"/>
              </a:spcBef>
              <a:buFont typeface="Wingdings" panose="05000000000000000000" pitchFamily="2" charset="2"/>
              <a:buChar char="§"/>
            </a:pPr>
            <a:endParaRPr lang="fr-FR" sz="1400" b="1" spc="-1" dirty="0">
              <a:solidFill>
                <a:srgbClr val="000091"/>
              </a:solidFill>
              <a:ea typeface="DejaVu Sans"/>
            </a:endParaRPr>
          </a:p>
          <a:p>
            <a:pPr indent="-105750"/>
            <a:r>
              <a:rPr lang="fr-FR" sz="1400" dirty="0" smtClean="0"/>
              <a:t>* Situation particulière du CPCM transitoire de Metz</a:t>
            </a:r>
            <a:endParaRPr lang="fr-FR" sz="1400" dirty="0"/>
          </a:p>
        </p:txBody>
      </p:sp>
    </p:spTree>
    <p:extLst>
      <p:ext uri="{BB962C8B-B14F-4D97-AF65-F5344CB8AC3E}">
        <p14:creationId xmlns:p14="http://schemas.microsoft.com/office/powerpoint/2010/main" val="5238145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467544" y="814798"/>
            <a:ext cx="8424000" cy="432048"/>
          </a:xfrm>
        </p:spPr>
        <p:txBody>
          <a:bodyPr>
            <a:normAutofit fontScale="90000"/>
          </a:bodyPr>
          <a:lstStyle/>
          <a:p>
            <a:r>
              <a:rPr lang="fr-FR" dirty="0"/>
              <a:t/>
            </a:r>
            <a:br>
              <a:rPr lang="fr-FR" dirty="0"/>
            </a:br>
            <a:r>
              <a:rPr lang="fr-FR" dirty="0"/>
              <a:t/>
            </a:r>
            <a:br>
              <a:rPr lang="fr-FR" dirty="0"/>
            </a:br>
            <a:r>
              <a:rPr lang="fr-FR" dirty="0"/>
              <a:t/>
            </a:r>
            <a:br>
              <a:rPr lang="fr-FR" dirty="0"/>
            </a:br>
            <a:r>
              <a:rPr lang="fr-FR" dirty="0"/>
              <a:t/>
            </a:r>
            <a:br>
              <a:rPr lang="fr-FR" dirty="0"/>
            </a:br>
            <a:r>
              <a:rPr lang="fr-FR" dirty="0"/>
              <a:t/>
            </a:r>
            <a:br>
              <a:rPr lang="fr-FR" dirty="0"/>
            </a:br>
            <a:r>
              <a:rPr lang="fr-FR" dirty="0"/>
              <a:t/>
            </a:r>
            <a:br>
              <a:rPr lang="fr-FR" dirty="0"/>
            </a:br>
            <a:r>
              <a:rPr lang="fr-FR" dirty="0"/>
              <a:t/>
            </a:r>
            <a:br>
              <a:rPr lang="fr-FR" dirty="0"/>
            </a:br>
            <a:endParaRPr lang="fr-FR" dirty="0"/>
          </a:p>
        </p:txBody>
      </p:sp>
      <p:sp>
        <p:nvSpPr>
          <p:cNvPr id="16" name="Espace réservé du pied de page 7"/>
          <p:cNvSpPr>
            <a:spLocks noGrp="1"/>
          </p:cNvSpPr>
          <p:nvPr>
            <p:ph type="ftr" sz="quarter" idx="11"/>
          </p:nvPr>
        </p:nvSpPr>
        <p:spPr/>
        <p:txBody>
          <a:bodyPr/>
          <a:lstStyle/>
          <a:p>
            <a:r>
              <a:rPr lang="fr-FR" dirty="0"/>
              <a:t>MTECT/MASA</a:t>
            </a:r>
          </a:p>
        </p:txBody>
      </p:sp>
      <p:sp>
        <p:nvSpPr>
          <p:cNvPr id="22" name="Espace réservé du numéro de diapositive 21"/>
          <p:cNvSpPr>
            <a:spLocks noGrp="1"/>
          </p:cNvSpPr>
          <p:nvPr>
            <p:ph type="sldNum" sz="quarter" idx="12"/>
          </p:nvPr>
        </p:nvSpPr>
        <p:spPr/>
        <p:txBody>
          <a:bodyPr/>
          <a:lstStyle/>
          <a:p>
            <a:fld id="{733122C9-A0B9-462F-8757-0847AD287B63}" type="slidenum">
              <a:rPr lang="fr-FR" smtClean="0"/>
              <a:pPr/>
              <a:t>4</a:t>
            </a:fld>
            <a:endParaRPr lang="fr-FR" dirty="0"/>
          </a:p>
        </p:txBody>
      </p:sp>
      <p:sp>
        <p:nvSpPr>
          <p:cNvPr id="12" name="Titre 1"/>
          <p:cNvSpPr txBox="1">
            <a:spLocks/>
          </p:cNvSpPr>
          <p:nvPr/>
        </p:nvSpPr>
        <p:spPr bwMode="gray">
          <a:xfrm>
            <a:off x="2843808" y="181804"/>
            <a:ext cx="7487896" cy="33214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a:lstStyle>
          <a:p>
            <a:r>
              <a:rPr lang="fr-FR" dirty="0"/>
              <a:t> </a:t>
            </a:r>
            <a:r>
              <a:rPr lang="fr-FR" dirty="0" smtClean="0">
                <a:latin typeface="+mn-lt"/>
              </a:rPr>
              <a:t>Calendrier </a:t>
            </a:r>
            <a:r>
              <a:rPr lang="fr-FR" sz="2800" dirty="0" smtClean="0">
                <a:latin typeface="+mn-lt"/>
              </a:rPr>
              <a:t>prévisionnel</a:t>
            </a:r>
            <a:endParaRPr lang="fr-FR" sz="2800" dirty="0">
              <a:latin typeface="+mn-lt"/>
            </a:endParaRPr>
          </a:p>
        </p:txBody>
      </p:sp>
      <p:sp>
        <p:nvSpPr>
          <p:cNvPr id="7" name="ZoneTexte 6"/>
          <p:cNvSpPr txBox="1"/>
          <p:nvPr/>
        </p:nvSpPr>
        <p:spPr>
          <a:xfrm>
            <a:off x="647056" y="570013"/>
            <a:ext cx="8496944" cy="4147289"/>
          </a:xfrm>
          <a:prstGeom prst="rect">
            <a:avLst/>
          </a:prstGeom>
          <a:noFill/>
        </p:spPr>
        <p:txBody>
          <a:bodyPr wrap="square" rtlCol="0">
            <a:spAutoFit/>
          </a:bodyPr>
          <a:lstStyle/>
          <a:p>
            <a:pPr marL="377825" indent="-285750">
              <a:spcAft>
                <a:spcPts val="600"/>
              </a:spcAft>
              <a:buFont typeface="Arial" panose="020B0604020202020204" pitchFamily="34" charset="0"/>
              <a:buChar char="•"/>
            </a:pPr>
            <a:r>
              <a:rPr lang="fr-FR" sz="1600" b="1" dirty="0"/>
              <a:t>3ème vague (cible 1</a:t>
            </a:r>
            <a:r>
              <a:rPr lang="fr-FR" sz="1600" b="1" baseline="30000" dirty="0"/>
              <a:t>er</a:t>
            </a:r>
            <a:r>
              <a:rPr lang="fr-FR" sz="1600" b="1" dirty="0"/>
              <a:t> avril 2024) :</a:t>
            </a:r>
          </a:p>
          <a:p>
            <a:pPr marL="637200" lvl="1" indent="-285120">
              <a:spcBef>
                <a:spcPts val="0"/>
              </a:spcBef>
              <a:buClr>
                <a:srgbClr val="000091"/>
              </a:buClr>
              <a:buFont typeface="Wingdings" panose="05000000000000000000" pitchFamily="2" charset="2"/>
              <a:buChar char="§"/>
            </a:pPr>
            <a:r>
              <a:rPr lang="fr-FR" sz="1200" b="1" spc="-1" dirty="0">
                <a:solidFill>
                  <a:srgbClr val="000091"/>
                </a:solidFill>
                <a:ea typeface="DejaVu Sans"/>
              </a:rPr>
              <a:t>Région Bretagne</a:t>
            </a:r>
            <a:r>
              <a:rPr lang="fr-FR" sz="1200" spc="-1" dirty="0">
                <a:solidFill>
                  <a:srgbClr val="000091"/>
                </a:solidFill>
                <a:ea typeface="DejaVu Sans"/>
              </a:rPr>
              <a:t> – CGF B2 de Rennes </a:t>
            </a:r>
            <a:r>
              <a:rPr lang="fr-FR" sz="1200" u="sng" spc="-1" dirty="0">
                <a:solidFill>
                  <a:srgbClr val="000091"/>
                </a:solidFill>
                <a:ea typeface="DejaVu Sans"/>
              </a:rPr>
              <a:t>(fermeture du site de Quimper)</a:t>
            </a:r>
            <a:endParaRPr lang="fr-FR" sz="1200" spc="-1" dirty="0"/>
          </a:p>
          <a:p>
            <a:pPr marL="637200" lvl="1" indent="-285120">
              <a:spcBef>
                <a:spcPts val="0"/>
              </a:spcBef>
              <a:buClr>
                <a:srgbClr val="000091"/>
              </a:buClr>
              <a:buFont typeface="Wingdings" charset="2"/>
              <a:buChar char=""/>
            </a:pPr>
            <a:r>
              <a:rPr lang="fr-FR" sz="1200" b="1" spc="-1" dirty="0">
                <a:solidFill>
                  <a:srgbClr val="000091"/>
                </a:solidFill>
                <a:ea typeface="DejaVu Sans"/>
              </a:rPr>
              <a:t>Région Nouvelle Aquitaine </a:t>
            </a:r>
            <a:r>
              <a:rPr lang="fr-FR" sz="1200" spc="-1" dirty="0">
                <a:solidFill>
                  <a:srgbClr val="000091"/>
                </a:solidFill>
                <a:ea typeface="DejaVu Sans"/>
              </a:rPr>
              <a:t>(</a:t>
            </a:r>
            <a:r>
              <a:rPr lang="fr-FR" sz="1200" u="sng" spc="-1" dirty="0">
                <a:solidFill>
                  <a:srgbClr val="000091"/>
                </a:solidFill>
                <a:ea typeface="DejaVu Sans"/>
              </a:rPr>
              <a:t>fermeture du site de Poitiers)</a:t>
            </a:r>
            <a:endParaRPr lang="fr-FR" sz="1200" spc="-1" dirty="0"/>
          </a:p>
          <a:p>
            <a:pPr marL="703080" lvl="2" indent="-170640">
              <a:spcBef>
                <a:spcPts val="0"/>
              </a:spcBef>
              <a:spcAft>
                <a:spcPts val="600"/>
              </a:spcAft>
              <a:buClr>
                <a:srgbClr val="000091"/>
              </a:buClr>
              <a:buFont typeface="Courier New"/>
              <a:buChar char="o"/>
            </a:pPr>
            <a:r>
              <a:rPr lang="fr-FR" sz="1200" spc="-1" dirty="0">
                <a:solidFill>
                  <a:srgbClr val="000091"/>
                </a:solidFill>
                <a:ea typeface="DejaVu Sans"/>
              </a:rPr>
              <a:t>CGF B2 de Bordeaux</a:t>
            </a:r>
            <a:endParaRPr lang="fr-FR" sz="1200" spc="-1" dirty="0"/>
          </a:p>
          <a:p>
            <a:pPr marL="703080" lvl="2" indent="-170640">
              <a:spcBef>
                <a:spcPts val="0"/>
              </a:spcBef>
              <a:spcAft>
                <a:spcPts val="600"/>
              </a:spcAft>
              <a:buClr>
                <a:srgbClr val="000091"/>
              </a:buClr>
              <a:buFont typeface="Courier New"/>
              <a:buChar char="o"/>
            </a:pPr>
            <a:r>
              <a:rPr lang="fr-FR" sz="1200" spc="-1" dirty="0">
                <a:solidFill>
                  <a:srgbClr val="000091"/>
                </a:solidFill>
                <a:ea typeface="DejaVu Sans"/>
              </a:rPr>
              <a:t>CGF B2 de Limoges</a:t>
            </a:r>
          </a:p>
          <a:p>
            <a:pPr marL="637200" lvl="1" indent="-285120">
              <a:spcBef>
                <a:spcPts val="0"/>
              </a:spcBef>
              <a:buClr>
                <a:srgbClr val="005841"/>
              </a:buClr>
              <a:buFont typeface="Wingdings" panose="05000000000000000000" pitchFamily="2" charset="2"/>
              <a:buChar char="§"/>
            </a:pPr>
            <a:r>
              <a:rPr lang="fr-FR" sz="1200" b="1" spc="-1" dirty="0">
                <a:solidFill>
                  <a:srgbClr val="005841"/>
                </a:solidFill>
                <a:ea typeface="DejaVu Sans"/>
              </a:rPr>
              <a:t>Région Centre-Val de Loire - CGF B2 d’Orléans</a:t>
            </a:r>
          </a:p>
          <a:p>
            <a:pPr marL="352080" lvl="1">
              <a:spcBef>
                <a:spcPts val="0"/>
              </a:spcBef>
              <a:buClr>
                <a:srgbClr val="005841"/>
              </a:buClr>
            </a:pPr>
            <a:endParaRPr lang="fr-FR" sz="1600" b="1" spc="-1" dirty="0">
              <a:solidFill>
                <a:srgbClr val="005841"/>
              </a:solidFill>
              <a:ea typeface="DejaVu Sans"/>
            </a:endParaRPr>
          </a:p>
          <a:p>
            <a:pPr marL="377825" indent="-285750">
              <a:spcAft>
                <a:spcPts val="600"/>
              </a:spcAft>
              <a:buFont typeface="Arial" panose="020B0604020202020204" pitchFamily="34" charset="0"/>
              <a:buChar char="•"/>
            </a:pPr>
            <a:r>
              <a:rPr lang="fr-FR" sz="1600" b="1" dirty="0"/>
              <a:t>4ème vague (cible </a:t>
            </a:r>
            <a:r>
              <a:rPr lang="fr-FR" sz="1600" b="1" spc="-1" dirty="0">
                <a:solidFill>
                  <a:srgbClr val="000000"/>
                </a:solidFill>
                <a:ea typeface="DejaVu Sans"/>
              </a:rPr>
              <a:t>1</a:t>
            </a:r>
            <a:r>
              <a:rPr lang="fr-FR" sz="1600" b="1" spc="-1" baseline="30000" dirty="0">
                <a:solidFill>
                  <a:srgbClr val="000000"/>
                </a:solidFill>
                <a:ea typeface="DejaVu Sans"/>
              </a:rPr>
              <a:t>er</a:t>
            </a:r>
            <a:r>
              <a:rPr lang="fr-FR" sz="1600" b="1" spc="-1" dirty="0">
                <a:solidFill>
                  <a:srgbClr val="000000"/>
                </a:solidFill>
                <a:ea typeface="DejaVu Sans"/>
              </a:rPr>
              <a:t> mai 2024 * ou 1</a:t>
            </a:r>
            <a:r>
              <a:rPr lang="fr-FR" sz="1600" b="1" spc="-1" baseline="30000" dirty="0">
                <a:solidFill>
                  <a:srgbClr val="000000"/>
                </a:solidFill>
                <a:ea typeface="DejaVu Sans"/>
              </a:rPr>
              <a:t>er</a:t>
            </a:r>
            <a:r>
              <a:rPr lang="fr-FR" sz="1600" b="1" spc="-1" dirty="0">
                <a:solidFill>
                  <a:srgbClr val="000000"/>
                </a:solidFill>
                <a:ea typeface="DejaVu Sans"/>
              </a:rPr>
              <a:t> juin 2024</a:t>
            </a:r>
            <a:r>
              <a:rPr lang="fr-FR" sz="1600" b="1" dirty="0"/>
              <a:t>) :</a:t>
            </a:r>
          </a:p>
          <a:p>
            <a:pPr marL="637200" lvl="1" indent="-285120">
              <a:spcBef>
                <a:spcPts val="0"/>
              </a:spcBef>
              <a:buClr>
                <a:srgbClr val="000091"/>
              </a:buClr>
              <a:buFont typeface="Wingdings" charset="2"/>
              <a:buChar char=""/>
            </a:pPr>
            <a:r>
              <a:rPr lang="fr-FR" sz="1200" b="1" spc="-1" dirty="0">
                <a:solidFill>
                  <a:srgbClr val="000091"/>
                </a:solidFill>
                <a:ea typeface="DejaVu Sans"/>
              </a:rPr>
              <a:t>Région Occitanie</a:t>
            </a:r>
            <a:r>
              <a:rPr lang="fr-FR" sz="1200" spc="-1" dirty="0">
                <a:solidFill>
                  <a:srgbClr val="000091"/>
                </a:solidFill>
                <a:ea typeface="DejaVu Sans"/>
              </a:rPr>
              <a:t> - CGF B2 de Toulouse (</a:t>
            </a:r>
            <a:r>
              <a:rPr lang="fr-FR" sz="1200" u="sng" spc="-1" dirty="0">
                <a:solidFill>
                  <a:srgbClr val="000091"/>
                </a:solidFill>
                <a:ea typeface="DejaVu Sans"/>
              </a:rPr>
              <a:t>traitement des RNF / mission d’appui aux SP à Montpellier</a:t>
            </a:r>
            <a:r>
              <a:rPr lang="fr-FR" sz="1200" spc="-1" dirty="0">
                <a:solidFill>
                  <a:srgbClr val="000091"/>
                </a:solidFill>
                <a:ea typeface="DejaVu Sans"/>
              </a:rPr>
              <a:t>)</a:t>
            </a:r>
            <a:endParaRPr lang="fr-FR" sz="1200" spc="-1" dirty="0"/>
          </a:p>
          <a:p>
            <a:pPr marL="637200" lvl="1" indent="-285120">
              <a:spcBef>
                <a:spcPts val="0"/>
              </a:spcBef>
              <a:buClr>
                <a:srgbClr val="000091"/>
              </a:buClr>
              <a:buFont typeface="Wingdings" charset="2"/>
              <a:buChar char=""/>
            </a:pPr>
            <a:r>
              <a:rPr lang="fr-FR" sz="1200" b="1" spc="-1" dirty="0">
                <a:solidFill>
                  <a:srgbClr val="000091"/>
                </a:solidFill>
                <a:ea typeface="DejaVu Sans"/>
              </a:rPr>
              <a:t>Région Auvergne-Rhône-Alpes </a:t>
            </a:r>
            <a:r>
              <a:rPr lang="fr-FR" sz="1200" spc="-1" dirty="0">
                <a:solidFill>
                  <a:srgbClr val="000091"/>
                </a:solidFill>
                <a:ea typeface="DejaVu Sans"/>
              </a:rPr>
              <a:t>:</a:t>
            </a:r>
            <a:endParaRPr lang="fr-FR" sz="1200" spc="-1" dirty="0"/>
          </a:p>
          <a:p>
            <a:pPr marL="703080" lvl="2" indent="-170640">
              <a:spcBef>
                <a:spcPts val="0"/>
              </a:spcBef>
              <a:spcAft>
                <a:spcPts val="600"/>
              </a:spcAft>
              <a:buClr>
                <a:srgbClr val="000091"/>
              </a:buClr>
              <a:buFont typeface="Courier New"/>
              <a:buChar char="o"/>
            </a:pPr>
            <a:r>
              <a:rPr lang="fr-FR" sz="1200" spc="-1" dirty="0">
                <a:solidFill>
                  <a:srgbClr val="000091"/>
                </a:solidFill>
                <a:ea typeface="DejaVu Sans"/>
              </a:rPr>
              <a:t>CGF B2 de Lyon</a:t>
            </a:r>
            <a:endParaRPr lang="fr-FR" sz="1200" spc="-1" dirty="0"/>
          </a:p>
          <a:p>
            <a:pPr marL="703080" lvl="2" indent="-170640">
              <a:spcBef>
                <a:spcPts val="0"/>
              </a:spcBef>
              <a:spcAft>
                <a:spcPts val="600"/>
              </a:spcAft>
              <a:buClr>
                <a:srgbClr val="000091"/>
              </a:buClr>
              <a:buFont typeface="Courier New"/>
              <a:buChar char="o"/>
            </a:pPr>
            <a:r>
              <a:rPr lang="fr-FR" sz="1200" spc="-1" dirty="0">
                <a:solidFill>
                  <a:srgbClr val="000091"/>
                </a:solidFill>
                <a:ea typeface="DejaVu Sans"/>
              </a:rPr>
              <a:t>CGF B2 de Clermont-Ferrand</a:t>
            </a:r>
          </a:p>
          <a:p>
            <a:pPr marL="637200" lvl="1" indent="-285120">
              <a:spcBef>
                <a:spcPts val="0"/>
              </a:spcBef>
              <a:buClr>
                <a:srgbClr val="005841"/>
              </a:buClr>
              <a:buFont typeface="Wingdings" panose="05000000000000000000" pitchFamily="2" charset="2"/>
              <a:buChar char="§"/>
            </a:pPr>
            <a:r>
              <a:rPr lang="fr-FR" sz="1200" b="1" spc="-1" dirty="0">
                <a:solidFill>
                  <a:srgbClr val="005841"/>
                </a:solidFill>
                <a:ea typeface="DejaVu Sans"/>
              </a:rPr>
              <a:t>Région Normandie – CGF B2 de Caen et Rouen</a:t>
            </a:r>
          </a:p>
          <a:p>
            <a:pPr marL="703530" lvl="2" indent="-171450">
              <a:spcBef>
                <a:spcPts val="0"/>
              </a:spcBef>
              <a:spcAft>
                <a:spcPts val="600"/>
              </a:spcAft>
              <a:buClr>
                <a:srgbClr val="005841"/>
              </a:buClr>
              <a:buFont typeface="Courier New" panose="02070309020205020404" pitchFamily="49" charset="0"/>
              <a:buChar char="o"/>
            </a:pPr>
            <a:r>
              <a:rPr lang="fr-FR" sz="1200" spc="-1" dirty="0">
                <a:solidFill>
                  <a:srgbClr val="005841"/>
                </a:solidFill>
                <a:ea typeface="DejaVu Sans"/>
              </a:rPr>
              <a:t>CGF B2 de Rouen</a:t>
            </a:r>
          </a:p>
          <a:p>
            <a:pPr marL="703530" lvl="2" indent="-171450">
              <a:spcBef>
                <a:spcPts val="0"/>
              </a:spcBef>
              <a:spcAft>
                <a:spcPts val="600"/>
              </a:spcAft>
              <a:buClr>
                <a:srgbClr val="005841"/>
              </a:buClr>
              <a:buFont typeface="Courier New" panose="02070309020205020404" pitchFamily="49" charset="0"/>
              <a:buChar char="o"/>
            </a:pPr>
            <a:r>
              <a:rPr lang="fr-FR" sz="1200" spc="-1" dirty="0">
                <a:solidFill>
                  <a:srgbClr val="005841"/>
                </a:solidFill>
                <a:ea typeface="DejaVu Sans"/>
              </a:rPr>
              <a:t>CGF B2 de </a:t>
            </a:r>
            <a:r>
              <a:rPr lang="fr-FR" sz="1200" spc="-1" dirty="0" smtClean="0">
                <a:solidFill>
                  <a:srgbClr val="005841"/>
                </a:solidFill>
                <a:ea typeface="DejaVu Sans"/>
              </a:rPr>
              <a:t>Caen</a:t>
            </a:r>
          </a:p>
          <a:p>
            <a:pPr marL="377825" indent="-285750">
              <a:spcAft>
                <a:spcPts val="600"/>
              </a:spcAft>
              <a:buClr>
                <a:srgbClr val="000000"/>
              </a:buClr>
              <a:buFont typeface="Arial" panose="020B0604020202020204" pitchFamily="34" charset="0"/>
              <a:buChar char="•"/>
            </a:pPr>
            <a:r>
              <a:rPr lang="fr-FR" sz="1600" b="1" dirty="0"/>
              <a:t>En 2024 - Région Grand Est </a:t>
            </a:r>
            <a:r>
              <a:rPr lang="fr-FR" sz="1600" b="1" dirty="0">
                <a:solidFill>
                  <a:schemeClr val="accent6">
                    <a:lumMod val="75000"/>
                  </a:schemeClr>
                </a:solidFill>
              </a:rPr>
              <a:t>– situation du CPCM « spécialisé » de </a:t>
            </a:r>
            <a:r>
              <a:rPr lang="fr-FR" sz="1600" b="1" dirty="0" smtClean="0">
                <a:solidFill>
                  <a:schemeClr val="accent6">
                    <a:lumMod val="75000"/>
                  </a:schemeClr>
                </a:solidFill>
              </a:rPr>
              <a:t>Metz</a:t>
            </a:r>
            <a:endParaRPr lang="fr-FR" sz="1200" spc="-1" dirty="0">
              <a:solidFill>
                <a:srgbClr val="005841"/>
              </a:solidFill>
              <a:ea typeface="DejaVu Sans"/>
            </a:endParaRPr>
          </a:p>
          <a:p>
            <a:pPr marL="92075" lvl="2" indent="0">
              <a:spcBef>
                <a:spcPts val="0"/>
              </a:spcBef>
              <a:spcAft>
                <a:spcPts val="600"/>
              </a:spcAft>
              <a:buNone/>
            </a:pPr>
            <a:r>
              <a:rPr lang="fr-FR" sz="1050" spc="-1" dirty="0">
                <a:ea typeface="DejaVu Sans"/>
              </a:rPr>
              <a:t>* Suivant impact de la montée en version de SAP/Chorus (projet S/4HANA de l’AIFE) prévue pour mai </a:t>
            </a:r>
            <a:r>
              <a:rPr lang="fr-FR" sz="1050" spc="-1" dirty="0" smtClean="0">
                <a:ea typeface="DejaVu Sans"/>
              </a:rPr>
              <a:t>2024</a:t>
            </a:r>
            <a:endParaRPr lang="fr-FR" sz="1600" b="1" dirty="0"/>
          </a:p>
        </p:txBody>
      </p:sp>
    </p:spTree>
    <p:extLst>
      <p:ext uri="{BB962C8B-B14F-4D97-AF65-F5344CB8AC3E}">
        <p14:creationId xmlns:p14="http://schemas.microsoft.com/office/powerpoint/2010/main" val="22402904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MTECT/MASA</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5</a:t>
            </a:fld>
            <a:endParaRPr lang="fr-FR" dirty="0"/>
          </a:p>
        </p:txBody>
      </p:sp>
      <p:sp>
        <p:nvSpPr>
          <p:cNvPr id="9" name="Espace réservé du texte 8"/>
          <p:cNvSpPr>
            <a:spLocks noGrp="1"/>
          </p:cNvSpPr>
          <p:nvPr>
            <p:ph type="body" sz="quarter" idx="14"/>
          </p:nvPr>
        </p:nvSpPr>
        <p:spPr>
          <a:xfrm>
            <a:off x="244945" y="976589"/>
            <a:ext cx="8654110" cy="3867667"/>
          </a:xfrm>
        </p:spPr>
        <p:txBody>
          <a:bodyPr>
            <a:normAutofit lnSpcReduction="10000"/>
          </a:bodyPr>
          <a:lstStyle/>
          <a:p>
            <a:pPr marL="637200" lvl="1" indent="-285750">
              <a:spcBef>
                <a:spcPts val="1200"/>
              </a:spcBef>
              <a:buFont typeface="Wingdings" panose="05000000000000000000" pitchFamily="2" charset="2"/>
              <a:buChar char="v"/>
            </a:pPr>
            <a:r>
              <a:rPr lang="fr-FR" sz="1600" b="1" dirty="0"/>
              <a:t>Signature de la note RH CGF et de son annexe le 27/09/2023</a:t>
            </a:r>
          </a:p>
          <a:p>
            <a:pPr marL="997200" lvl="3" indent="-285750">
              <a:spcBef>
                <a:spcPts val="1200"/>
              </a:spcBef>
              <a:buFont typeface="Wingdings" panose="05000000000000000000" pitchFamily="2" charset="2"/>
              <a:buChar char="§"/>
            </a:pPr>
            <a:r>
              <a:rPr lang="fr-FR" sz="1400" dirty="0"/>
              <a:t>Diffusion aux DREAL/DRAAF le </a:t>
            </a:r>
            <a:r>
              <a:rPr lang="fr-FR" sz="1400" dirty="0" smtClean="0"/>
              <a:t>28/09/2023 et publication </a:t>
            </a:r>
            <a:r>
              <a:rPr lang="fr-FR" sz="1400" dirty="0"/>
              <a:t>sur l’intranet des ministères du bloc 2 le 04/10/2023</a:t>
            </a:r>
          </a:p>
          <a:p>
            <a:pPr marL="637200" lvl="1" indent="-285750">
              <a:spcBef>
                <a:spcPts val="1200"/>
              </a:spcBef>
              <a:buFont typeface="Wingdings" panose="05000000000000000000" pitchFamily="2" charset="2"/>
              <a:buChar char="v"/>
            </a:pPr>
            <a:r>
              <a:rPr lang="fr-FR" sz="1600" b="1" dirty="0" smtClean="0"/>
              <a:t>Document </a:t>
            </a:r>
            <a:r>
              <a:rPr lang="fr-FR" sz="1600" b="1" dirty="0"/>
              <a:t>de cadrage s’articulant autour de trois axes :</a:t>
            </a:r>
          </a:p>
          <a:p>
            <a:pPr marL="997200" lvl="3" indent="-285750">
              <a:spcBef>
                <a:spcPts val="1200"/>
              </a:spcBef>
              <a:buFont typeface="Wingdings" panose="05000000000000000000" pitchFamily="2" charset="2"/>
              <a:buChar char="§"/>
            </a:pPr>
            <a:r>
              <a:rPr lang="fr-FR" sz="1400" dirty="0"/>
              <a:t>Le cadre général de la manœuvre RH et ses principes de mise en œuvre</a:t>
            </a:r>
          </a:p>
          <a:p>
            <a:pPr marL="997200" lvl="3" indent="-285750">
              <a:spcBef>
                <a:spcPts val="1200"/>
              </a:spcBef>
              <a:buFont typeface="Wingdings" panose="05000000000000000000" pitchFamily="2" charset="2"/>
              <a:buChar char="§"/>
            </a:pPr>
            <a:r>
              <a:rPr lang="fr-FR" sz="1400" dirty="0"/>
              <a:t>Le séquençage et les modalités opérationnelles de la procédure de </a:t>
            </a:r>
            <a:r>
              <a:rPr lang="fr-FR" sz="1400" dirty="0" smtClean="0"/>
              <a:t>transfert ainsi que les conséquences induites sur la rémunération des agents</a:t>
            </a:r>
            <a:endParaRPr lang="fr-FR" sz="1400" dirty="0"/>
          </a:p>
          <a:p>
            <a:pPr marL="997200" lvl="3" indent="-285750">
              <a:spcBef>
                <a:spcPts val="1200"/>
              </a:spcBef>
              <a:buFont typeface="Wingdings" panose="05000000000000000000" pitchFamily="2" charset="2"/>
              <a:buChar char="§"/>
            </a:pPr>
            <a:r>
              <a:rPr lang="fr-FR" sz="1400" dirty="0"/>
              <a:t>Les </a:t>
            </a:r>
            <a:r>
              <a:rPr lang="fr-FR" sz="1400" dirty="0" smtClean="0"/>
              <a:t>arrêtés </a:t>
            </a:r>
            <a:r>
              <a:rPr lang="fr-FR" sz="1400" dirty="0"/>
              <a:t>de restructuration et les garanties apportées aux </a:t>
            </a:r>
            <a:r>
              <a:rPr lang="fr-FR" sz="1400" dirty="0" smtClean="0"/>
              <a:t>agents</a:t>
            </a:r>
          </a:p>
          <a:p>
            <a:pPr marL="637200" lvl="1" indent="-285750">
              <a:spcBef>
                <a:spcPts val="1200"/>
              </a:spcBef>
              <a:buFont typeface="Wingdings" panose="05000000000000000000" pitchFamily="2" charset="2"/>
              <a:buChar char="v"/>
            </a:pPr>
            <a:r>
              <a:rPr lang="fr-FR" sz="1600" b="1" dirty="0"/>
              <a:t>Cette note va servir de support aux démarches en cours</a:t>
            </a:r>
          </a:p>
          <a:p>
            <a:pPr marL="997200" lvl="3" indent="-285750">
              <a:spcBef>
                <a:spcPts val="1200"/>
              </a:spcBef>
              <a:buFont typeface="Wingdings" panose="05000000000000000000" pitchFamily="2" charset="2"/>
              <a:buChar char="§"/>
            </a:pPr>
            <a:r>
              <a:rPr lang="fr-FR" sz="1400" dirty="0"/>
              <a:t>Les démarches de recueil des souhaits des agents et l’organisation de la phase de MAD pour les CGF en cours de création</a:t>
            </a:r>
          </a:p>
          <a:p>
            <a:pPr marL="997200" lvl="3" indent="-285750">
              <a:spcBef>
                <a:spcPts val="1200"/>
              </a:spcBef>
              <a:buFont typeface="Wingdings" panose="05000000000000000000" pitchFamily="2" charset="2"/>
              <a:buChar char="§"/>
            </a:pPr>
            <a:r>
              <a:rPr lang="fr-FR" sz="1400" dirty="0"/>
              <a:t>L’organisation de la procédure de choix de la position administrative pour les agents en poste dans les </a:t>
            </a:r>
            <a:r>
              <a:rPr lang="fr-FR" sz="1400" dirty="0" smtClean="0"/>
              <a:t>CG</a:t>
            </a:r>
            <a:r>
              <a:rPr lang="fr-FR" sz="1400" dirty="0"/>
              <a:t>F</a:t>
            </a:r>
            <a:r>
              <a:rPr lang="fr-FR" sz="1400" dirty="0" smtClean="0"/>
              <a:t> </a:t>
            </a:r>
            <a:r>
              <a:rPr lang="fr-FR" sz="1400" dirty="0"/>
              <a:t>créés en </a:t>
            </a:r>
            <a:r>
              <a:rPr lang="fr-FR" sz="1400" dirty="0" smtClean="0"/>
              <a:t>2023</a:t>
            </a:r>
          </a:p>
          <a:p>
            <a:pPr marL="711450" lvl="3" indent="0">
              <a:spcBef>
                <a:spcPts val="1200"/>
              </a:spcBef>
              <a:buNone/>
            </a:pPr>
            <a:endParaRPr lang="fr-FR" sz="1400" dirty="0">
              <a:solidFill>
                <a:schemeClr val="accent2">
                  <a:lumMod val="75000"/>
                </a:schemeClr>
              </a:solidFill>
            </a:endParaRPr>
          </a:p>
        </p:txBody>
      </p:sp>
      <p:sp>
        <p:nvSpPr>
          <p:cNvPr id="5" name="Titre 6"/>
          <p:cNvSpPr txBox="1">
            <a:spLocks/>
          </p:cNvSpPr>
          <p:nvPr/>
        </p:nvSpPr>
        <p:spPr bwMode="gray">
          <a:xfrm>
            <a:off x="1763688" y="615934"/>
            <a:ext cx="6311214" cy="38107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a:lstStyle>
          <a:p>
            <a:pPr algn="ctr"/>
            <a:r>
              <a:rPr lang="fr-FR" sz="1600" dirty="0" smtClean="0"/>
              <a:t>Validation du cadrage RH de la réforme pour les ministères du bloc 2</a:t>
            </a:r>
            <a:endParaRPr lang="fr-FR" sz="1600" dirty="0"/>
          </a:p>
        </p:txBody>
      </p:sp>
    </p:spTree>
    <p:extLst>
      <p:ext uri="{BB962C8B-B14F-4D97-AF65-F5344CB8AC3E}">
        <p14:creationId xmlns:p14="http://schemas.microsoft.com/office/powerpoint/2010/main" val="2967393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MTECT/MASA</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6</a:t>
            </a:fld>
            <a:endParaRPr lang="fr-FR" dirty="0"/>
          </a:p>
        </p:txBody>
      </p:sp>
      <p:sp>
        <p:nvSpPr>
          <p:cNvPr id="9" name="Espace réservé du texte 8"/>
          <p:cNvSpPr>
            <a:spLocks noGrp="1"/>
          </p:cNvSpPr>
          <p:nvPr>
            <p:ph type="body" sz="quarter" idx="14"/>
          </p:nvPr>
        </p:nvSpPr>
        <p:spPr>
          <a:xfrm>
            <a:off x="360000" y="1059582"/>
            <a:ext cx="8424000" cy="3050468"/>
          </a:xfrm>
        </p:spPr>
        <p:txBody>
          <a:bodyPr/>
          <a:lstStyle/>
          <a:p>
            <a:pPr marL="717750" lvl="2" indent="-285750">
              <a:buFont typeface="Wingdings" panose="05000000000000000000" pitchFamily="2" charset="2"/>
              <a:buChar char="§"/>
            </a:pPr>
            <a:endParaRPr lang="fr-FR" sz="1300" dirty="0"/>
          </a:p>
          <a:p>
            <a:pPr marL="537750" lvl="1" indent="-285750"/>
            <a:endParaRPr lang="fr-FR" sz="1400" dirty="0"/>
          </a:p>
          <a:p>
            <a:pPr marL="537750" lvl="1" indent="-285750"/>
            <a:endParaRPr lang="fr-FR" sz="1400" dirty="0"/>
          </a:p>
          <a:p>
            <a:pPr lvl="1" indent="0">
              <a:buNone/>
            </a:pPr>
            <a:endParaRPr lang="fr-FR" sz="1400" dirty="0"/>
          </a:p>
        </p:txBody>
      </p:sp>
      <p:sp>
        <p:nvSpPr>
          <p:cNvPr id="6" name="Rectangle 5"/>
          <p:cNvSpPr/>
          <p:nvPr/>
        </p:nvSpPr>
        <p:spPr>
          <a:xfrm>
            <a:off x="251520" y="2237703"/>
            <a:ext cx="8280920" cy="523220"/>
          </a:xfrm>
          <a:prstGeom prst="rect">
            <a:avLst/>
          </a:prstGeom>
        </p:spPr>
        <p:txBody>
          <a:bodyPr wrap="square">
            <a:spAutoFit/>
          </a:bodyPr>
          <a:lstStyle/>
          <a:p>
            <a:pPr algn="ctr"/>
            <a:r>
              <a:rPr lang="fr-FR" sz="2800" b="1" dirty="0"/>
              <a:t>Etat d’avancement des travaux</a:t>
            </a:r>
          </a:p>
        </p:txBody>
      </p:sp>
    </p:spTree>
    <p:extLst>
      <p:ext uri="{BB962C8B-B14F-4D97-AF65-F5344CB8AC3E}">
        <p14:creationId xmlns:p14="http://schemas.microsoft.com/office/powerpoint/2010/main" val="34402507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628650" y="273844"/>
            <a:ext cx="7687766" cy="425698"/>
          </a:xfrm>
        </p:spPr>
        <p:txBody>
          <a:bodyPr>
            <a:normAutofit/>
          </a:bodyPr>
          <a:lstStyle/>
          <a:p>
            <a:pPr algn="ctr"/>
            <a:r>
              <a:rPr lang="fr-FR" sz="2000" b="1" dirty="0" smtClean="0"/>
              <a:t>Eléments de présentation des CGF créés en 2023</a:t>
            </a:r>
            <a:endParaRPr lang="fr-FR" sz="2000" b="1" dirty="0"/>
          </a:p>
        </p:txBody>
      </p:sp>
      <p:sp>
        <p:nvSpPr>
          <p:cNvPr id="3" name="Espace réservé de la date 2"/>
          <p:cNvSpPr>
            <a:spLocks noGrp="1"/>
          </p:cNvSpPr>
          <p:nvPr>
            <p:ph type="dt" sz="half" idx="10"/>
          </p:nvPr>
        </p:nvSpPr>
        <p:spPr/>
        <p:txBody>
          <a:bodyPr/>
          <a:lstStyle/>
          <a:p>
            <a:pPr algn="r"/>
            <a:endParaRPr lang="fr-FR" cap="all" dirty="0"/>
          </a:p>
        </p:txBody>
      </p:sp>
      <p:sp>
        <p:nvSpPr>
          <p:cNvPr id="4" name="Espace réservé du pied de page 3"/>
          <p:cNvSpPr>
            <a:spLocks noGrp="1"/>
          </p:cNvSpPr>
          <p:nvPr>
            <p:ph type="ftr" sz="quarter" idx="11"/>
          </p:nvPr>
        </p:nvSpPr>
        <p:spPr/>
        <p:txBody>
          <a:bodyPr/>
          <a:lstStyle/>
          <a:p>
            <a:r>
              <a:rPr lang="fr-FR" dirty="0"/>
              <a:t>MTECT/MASA</a:t>
            </a: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7</a:t>
            </a:fld>
            <a:endParaRPr lang="fr-FR" dirty="0"/>
          </a:p>
        </p:txBody>
      </p:sp>
      <p:graphicFrame>
        <p:nvGraphicFramePr>
          <p:cNvPr id="12" name="Tableau 11"/>
          <p:cNvGraphicFramePr>
            <a:graphicFrameLocks noGrp="1"/>
          </p:cNvGraphicFramePr>
          <p:nvPr>
            <p:extLst>
              <p:ext uri="{D42A27DB-BD31-4B8C-83A1-F6EECF244321}">
                <p14:modId xmlns:p14="http://schemas.microsoft.com/office/powerpoint/2010/main" val="247879239"/>
              </p:ext>
            </p:extLst>
          </p:nvPr>
        </p:nvGraphicFramePr>
        <p:xfrm>
          <a:off x="539553" y="702914"/>
          <a:ext cx="7776863" cy="3822649"/>
        </p:xfrm>
        <a:graphic>
          <a:graphicData uri="http://schemas.openxmlformats.org/drawingml/2006/table">
            <a:tbl>
              <a:tblPr firstRow="1" bandRow="1">
                <a:tableStyleId>{5C22544A-7EE6-4342-B048-85BDC9FD1C3A}</a:tableStyleId>
              </a:tblPr>
              <a:tblGrid>
                <a:gridCol w="792088">
                  <a:extLst>
                    <a:ext uri="{9D8B030D-6E8A-4147-A177-3AD203B41FA5}">
                      <a16:colId xmlns:a16="http://schemas.microsoft.com/office/drawing/2014/main" val="3499921535"/>
                    </a:ext>
                  </a:extLst>
                </a:gridCol>
                <a:gridCol w="1584175">
                  <a:extLst>
                    <a:ext uri="{9D8B030D-6E8A-4147-A177-3AD203B41FA5}">
                      <a16:colId xmlns:a16="http://schemas.microsoft.com/office/drawing/2014/main" val="1191733140"/>
                    </a:ext>
                  </a:extLst>
                </a:gridCol>
                <a:gridCol w="1008112">
                  <a:extLst>
                    <a:ext uri="{9D8B030D-6E8A-4147-A177-3AD203B41FA5}">
                      <a16:colId xmlns:a16="http://schemas.microsoft.com/office/drawing/2014/main" val="1526992611"/>
                    </a:ext>
                  </a:extLst>
                </a:gridCol>
                <a:gridCol w="1224136">
                  <a:extLst>
                    <a:ext uri="{9D8B030D-6E8A-4147-A177-3AD203B41FA5}">
                      <a16:colId xmlns:a16="http://schemas.microsoft.com/office/drawing/2014/main" val="3000365771"/>
                    </a:ext>
                  </a:extLst>
                </a:gridCol>
                <a:gridCol w="1440160">
                  <a:extLst>
                    <a:ext uri="{9D8B030D-6E8A-4147-A177-3AD203B41FA5}">
                      <a16:colId xmlns:a16="http://schemas.microsoft.com/office/drawing/2014/main" val="2757566820"/>
                    </a:ext>
                  </a:extLst>
                </a:gridCol>
                <a:gridCol w="1728192">
                  <a:extLst>
                    <a:ext uri="{9D8B030D-6E8A-4147-A177-3AD203B41FA5}">
                      <a16:colId xmlns:a16="http://schemas.microsoft.com/office/drawing/2014/main" val="3710587734"/>
                    </a:ext>
                  </a:extLst>
                </a:gridCol>
              </a:tblGrid>
              <a:tr h="716708">
                <a:tc>
                  <a:txBody>
                    <a:bodyPr/>
                    <a:lstStyle/>
                    <a:p>
                      <a:r>
                        <a:rPr lang="fr-FR" sz="1000" dirty="0" smtClean="0"/>
                        <a:t>CGF</a:t>
                      </a:r>
                      <a:endParaRPr lang="fr-FR" sz="1000" dirty="0"/>
                    </a:p>
                  </a:txBody>
                  <a:tcPr/>
                </a:tc>
                <a:tc>
                  <a:txBody>
                    <a:bodyPr/>
                    <a:lstStyle/>
                    <a:p>
                      <a:pPr algn="ctr"/>
                      <a:r>
                        <a:rPr lang="fr-FR" sz="1000" dirty="0" smtClean="0"/>
                        <a:t>Effectif-cible</a:t>
                      </a:r>
                      <a:br>
                        <a:rPr lang="fr-FR" sz="1000" dirty="0" smtClean="0"/>
                      </a:br>
                      <a:r>
                        <a:rPr lang="fr-FR" sz="1000" dirty="0" smtClean="0"/>
                        <a:t>(contribution du bloc 2)</a:t>
                      </a:r>
                      <a:endParaRPr lang="fr-FR" sz="1000" dirty="0"/>
                    </a:p>
                  </a:txBody>
                  <a:tcPr/>
                </a:tc>
                <a:tc>
                  <a:txBody>
                    <a:bodyPr/>
                    <a:lstStyle/>
                    <a:p>
                      <a:pPr algn="ctr"/>
                      <a:r>
                        <a:rPr lang="fr-FR" sz="1000" dirty="0" smtClean="0"/>
                        <a:t>Nombre d’agents</a:t>
                      </a:r>
                      <a:r>
                        <a:rPr lang="fr-FR" sz="1000" baseline="0" dirty="0" smtClean="0"/>
                        <a:t> du CPCM en poste au démarrage du CGF</a:t>
                      </a:r>
                      <a:endParaRPr lang="fr-FR" sz="1000" dirty="0"/>
                    </a:p>
                  </a:txBody>
                  <a:tcPr/>
                </a:tc>
                <a:tc>
                  <a:txBody>
                    <a:bodyPr/>
                    <a:lstStyle/>
                    <a:p>
                      <a:pPr algn="ctr"/>
                      <a:r>
                        <a:rPr lang="fr-FR" sz="1000" dirty="0" smtClean="0"/>
                        <a:t>Pourcentage</a:t>
                      </a:r>
                      <a:r>
                        <a:rPr lang="fr-FR" sz="1000" baseline="0" dirty="0" smtClean="0"/>
                        <a:t> d’agents </a:t>
                      </a:r>
                      <a:r>
                        <a:rPr lang="fr-FR" sz="1000" baseline="0" dirty="0" smtClean="0">
                          <a:solidFill>
                            <a:schemeClr val="bg1"/>
                          </a:solidFill>
                        </a:rPr>
                        <a:t>du CPCM </a:t>
                      </a:r>
                      <a:r>
                        <a:rPr lang="fr-FR" sz="1000" baseline="0" dirty="0" smtClean="0"/>
                        <a:t>ayant suivi la création du CGF</a:t>
                      </a:r>
                      <a:endParaRPr lang="fr-FR" sz="1000" dirty="0"/>
                    </a:p>
                  </a:txBody>
                  <a:tcPr/>
                </a:tc>
                <a:tc>
                  <a:txBody>
                    <a:bodyPr/>
                    <a:lstStyle/>
                    <a:p>
                      <a:pPr algn="ctr"/>
                      <a:r>
                        <a:rPr lang="fr-FR" sz="1000" dirty="0" smtClean="0"/>
                        <a:t>Pourcentage</a:t>
                      </a:r>
                      <a:r>
                        <a:rPr lang="fr-FR" sz="1000" baseline="0" dirty="0" smtClean="0"/>
                        <a:t> d’agents n’ayant pas suivi la réforme*</a:t>
                      </a:r>
                      <a:endParaRPr lang="fr-FR" sz="1000" dirty="0"/>
                    </a:p>
                  </a:txBody>
                  <a:tcPr/>
                </a:tc>
                <a:tc>
                  <a:txBody>
                    <a:bodyPr/>
                    <a:lstStyle/>
                    <a:p>
                      <a:pPr algn="ctr"/>
                      <a:r>
                        <a:rPr lang="fr-FR" sz="1000" dirty="0" smtClean="0"/>
                        <a:t>Date</a:t>
                      </a:r>
                      <a:r>
                        <a:rPr lang="fr-FR" sz="1000" baseline="0" dirty="0" smtClean="0"/>
                        <a:t> de publication de l’a</a:t>
                      </a:r>
                      <a:r>
                        <a:rPr lang="fr-FR" sz="1000" dirty="0" smtClean="0"/>
                        <a:t>rrêté</a:t>
                      </a:r>
                      <a:r>
                        <a:rPr lang="fr-FR" sz="1000" baseline="0" dirty="0" smtClean="0"/>
                        <a:t> de restructuration</a:t>
                      </a:r>
                      <a:endParaRPr lang="fr-FR" sz="1000" dirty="0"/>
                    </a:p>
                  </a:txBody>
                  <a:tcPr/>
                </a:tc>
                <a:extLst>
                  <a:ext uri="{0D108BD9-81ED-4DB2-BD59-A6C34878D82A}">
                    <a16:rowId xmlns:a16="http://schemas.microsoft.com/office/drawing/2014/main" val="2701666575"/>
                  </a:ext>
                </a:extLst>
              </a:tr>
              <a:tr h="823282">
                <a:tc>
                  <a:txBody>
                    <a:bodyPr/>
                    <a:lstStyle/>
                    <a:p>
                      <a:r>
                        <a:rPr lang="fr-FR" sz="1000" dirty="0" smtClean="0"/>
                        <a:t>CGF Bourgogne Franche Comté</a:t>
                      </a:r>
                      <a:endParaRPr lang="fr-FR" sz="1000" dirty="0"/>
                    </a:p>
                  </a:txBody>
                  <a:tcPr/>
                </a:tc>
                <a:tc>
                  <a:txBody>
                    <a:bodyPr/>
                    <a:lstStyle/>
                    <a:p>
                      <a:pPr algn="ctr"/>
                      <a:r>
                        <a:rPr lang="fr-FR" sz="1000" dirty="0" smtClean="0"/>
                        <a:t>11 emplois</a:t>
                      </a:r>
                      <a:endParaRPr lang="fr-FR" sz="1000" dirty="0"/>
                    </a:p>
                  </a:txBody>
                  <a:tcPr/>
                </a:tc>
                <a:tc>
                  <a:txBody>
                    <a:bodyPr/>
                    <a:lstStyle/>
                    <a:p>
                      <a:pPr algn="ctr"/>
                      <a:r>
                        <a:rPr lang="fr-FR" sz="1000" dirty="0" smtClean="0"/>
                        <a:t>11</a:t>
                      </a:r>
                      <a:endParaRPr lang="fr-FR" sz="1000" dirty="0"/>
                    </a:p>
                  </a:txBody>
                  <a:tcPr/>
                </a:tc>
                <a:tc>
                  <a:txBody>
                    <a:bodyPr/>
                    <a:lstStyle/>
                    <a:p>
                      <a:pPr algn="ctr"/>
                      <a:r>
                        <a:rPr lang="fr-FR" sz="1000" dirty="0" smtClean="0"/>
                        <a:t>100 %</a:t>
                      </a:r>
                      <a:endParaRPr lang="fr-FR" sz="1000" dirty="0"/>
                    </a:p>
                  </a:txBody>
                  <a:tcPr/>
                </a:tc>
                <a:tc>
                  <a:txBody>
                    <a:bodyPr/>
                    <a:lstStyle/>
                    <a:p>
                      <a:pPr algn="ctr"/>
                      <a:r>
                        <a:rPr lang="fr-FR" sz="1000" dirty="0" smtClean="0"/>
                        <a:t>0 %</a:t>
                      </a:r>
                      <a:endParaRPr lang="fr-FR" sz="1000" dirty="0"/>
                    </a:p>
                  </a:txBody>
                  <a:tcPr/>
                </a:tc>
                <a:tc>
                  <a:txBody>
                    <a:bodyPr/>
                    <a:lstStyle/>
                    <a:p>
                      <a:pPr algn="ctr"/>
                      <a:r>
                        <a:rPr lang="fr-FR" sz="1000" dirty="0" smtClean="0"/>
                        <a:t>02/03/2023</a:t>
                      </a:r>
                      <a:endParaRPr lang="fr-FR" sz="1000" dirty="0"/>
                    </a:p>
                  </a:txBody>
                  <a:tcPr/>
                </a:tc>
                <a:extLst>
                  <a:ext uri="{0D108BD9-81ED-4DB2-BD59-A6C34878D82A}">
                    <a16:rowId xmlns:a16="http://schemas.microsoft.com/office/drawing/2014/main" val="3160262057"/>
                  </a:ext>
                </a:extLst>
              </a:tr>
              <a:tr h="520852">
                <a:tc>
                  <a:txBody>
                    <a:bodyPr/>
                    <a:lstStyle/>
                    <a:p>
                      <a:r>
                        <a:rPr lang="fr-FR" sz="1000" dirty="0" smtClean="0"/>
                        <a:t>CGF Pays de la Loire</a:t>
                      </a:r>
                      <a:endParaRPr lang="fr-FR" sz="1000" dirty="0"/>
                    </a:p>
                  </a:txBody>
                  <a:tcPr/>
                </a:tc>
                <a:tc>
                  <a:txBody>
                    <a:bodyPr/>
                    <a:lstStyle/>
                    <a:p>
                      <a:pPr algn="ctr"/>
                      <a:r>
                        <a:rPr lang="fr-FR" sz="1000" dirty="0" smtClean="0"/>
                        <a:t>20 emplois</a:t>
                      </a:r>
                      <a:endParaRPr lang="fr-FR" sz="1000" dirty="0"/>
                    </a:p>
                  </a:txBody>
                  <a:tcPr/>
                </a:tc>
                <a:tc>
                  <a:txBody>
                    <a:bodyPr/>
                    <a:lstStyle/>
                    <a:p>
                      <a:pPr algn="ctr"/>
                      <a:r>
                        <a:rPr lang="fr-FR" sz="1000" dirty="0" smtClean="0"/>
                        <a:t>16</a:t>
                      </a:r>
                      <a:endParaRPr lang="fr-FR" sz="1000" dirty="0"/>
                    </a:p>
                  </a:txBody>
                  <a:tcPr/>
                </a:tc>
                <a:tc>
                  <a:txBody>
                    <a:bodyPr/>
                    <a:lstStyle/>
                    <a:p>
                      <a:pPr algn="ctr"/>
                      <a:r>
                        <a:rPr lang="fr-FR" sz="1000" dirty="0" smtClean="0"/>
                        <a:t>80 %</a:t>
                      </a:r>
                      <a:endParaRPr lang="fr-FR" sz="1000" dirty="0"/>
                    </a:p>
                  </a:txBody>
                  <a:tcPr/>
                </a:tc>
                <a:tc>
                  <a:txBody>
                    <a:bodyPr/>
                    <a:lstStyle/>
                    <a:p>
                      <a:pPr algn="ctr"/>
                      <a:r>
                        <a:rPr lang="fr-FR" sz="1000" dirty="0" smtClean="0"/>
                        <a:t>20 %</a:t>
                      </a:r>
                      <a:endParaRPr lang="fr-FR" sz="1000" dirty="0"/>
                    </a:p>
                  </a:txBody>
                  <a:tcPr/>
                </a:tc>
                <a:tc>
                  <a:txBody>
                    <a:bodyPr/>
                    <a:lstStyle/>
                    <a:p>
                      <a:pPr algn="ctr"/>
                      <a:r>
                        <a:rPr lang="fr-FR" sz="1000" dirty="0" smtClean="0"/>
                        <a:t>14/03/2023</a:t>
                      </a:r>
                      <a:endParaRPr lang="fr-FR" sz="1000" dirty="0"/>
                    </a:p>
                  </a:txBody>
                  <a:tcPr/>
                </a:tc>
                <a:extLst>
                  <a:ext uri="{0D108BD9-81ED-4DB2-BD59-A6C34878D82A}">
                    <a16:rowId xmlns:a16="http://schemas.microsoft.com/office/drawing/2014/main" val="4055368487"/>
                  </a:ext>
                </a:extLst>
              </a:tr>
              <a:tr h="520852">
                <a:tc>
                  <a:txBody>
                    <a:bodyPr/>
                    <a:lstStyle/>
                    <a:p>
                      <a:r>
                        <a:rPr lang="fr-FR" sz="1000" dirty="0" smtClean="0"/>
                        <a:t>CGF Île de France</a:t>
                      </a:r>
                      <a:endParaRPr lang="fr-FR" sz="1000" dirty="0"/>
                    </a:p>
                  </a:txBody>
                  <a:tcPr/>
                </a:tc>
                <a:tc>
                  <a:txBody>
                    <a:bodyPr/>
                    <a:lstStyle/>
                    <a:p>
                      <a:pPr algn="ctr"/>
                      <a:r>
                        <a:rPr lang="fr-FR" sz="1000" dirty="0" smtClean="0"/>
                        <a:t>31 emplois</a:t>
                      </a:r>
                      <a:endParaRPr lang="fr-FR" sz="1000" dirty="0"/>
                    </a:p>
                  </a:txBody>
                  <a:tcPr/>
                </a:tc>
                <a:tc>
                  <a:txBody>
                    <a:bodyPr/>
                    <a:lstStyle/>
                    <a:p>
                      <a:pPr algn="ctr"/>
                      <a:r>
                        <a:rPr lang="fr-FR" sz="1000" dirty="0" smtClean="0"/>
                        <a:t>30</a:t>
                      </a:r>
                      <a:endParaRPr lang="fr-FR" sz="1000" dirty="0"/>
                    </a:p>
                  </a:txBody>
                  <a:tcPr/>
                </a:tc>
                <a:tc>
                  <a:txBody>
                    <a:bodyPr/>
                    <a:lstStyle/>
                    <a:p>
                      <a:pPr algn="ctr"/>
                      <a:r>
                        <a:rPr lang="fr-FR" sz="1000" dirty="0" smtClean="0"/>
                        <a:t>97 %</a:t>
                      </a:r>
                      <a:endParaRPr lang="fr-FR" sz="1000" dirty="0"/>
                    </a:p>
                  </a:txBody>
                  <a:tcPr/>
                </a:tc>
                <a:tc>
                  <a:txBody>
                    <a:bodyPr/>
                    <a:lstStyle/>
                    <a:p>
                      <a:pPr algn="ctr"/>
                      <a:r>
                        <a:rPr lang="fr-FR" sz="1000" dirty="0" smtClean="0"/>
                        <a:t>3 %</a:t>
                      </a:r>
                      <a:endParaRPr lang="fr-FR" sz="1000" dirty="0"/>
                    </a:p>
                  </a:txBody>
                  <a:tcPr/>
                </a:tc>
                <a:tc>
                  <a:txBody>
                    <a:bodyPr/>
                    <a:lstStyle/>
                    <a:p>
                      <a:pPr algn="ctr"/>
                      <a:r>
                        <a:rPr lang="fr-FR" sz="1000" dirty="0" smtClean="0"/>
                        <a:t>20/05/2023</a:t>
                      </a:r>
                      <a:endParaRPr lang="fr-FR" sz="1000" dirty="0"/>
                    </a:p>
                  </a:txBody>
                  <a:tcPr/>
                </a:tc>
                <a:extLst>
                  <a:ext uri="{0D108BD9-81ED-4DB2-BD59-A6C34878D82A}">
                    <a16:rowId xmlns:a16="http://schemas.microsoft.com/office/drawing/2014/main" val="279440874"/>
                  </a:ext>
                </a:extLst>
              </a:tr>
              <a:tr h="369637">
                <a:tc rowSpan="2">
                  <a:txBody>
                    <a:bodyPr/>
                    <a:lstStyle/>
                    <a:p>
                      <a:r>
                        <a:rPr lang="fr-FR" sz="1000" dirty="0" smtClean="0"/>
                        <a:t>CGF Grand Est</a:t>
                      </a:r>
                      <a:endParaRPr lang="fr-FR" sz="1000" dirty="0"/>
                    </a:p>
                  </a:txBody>
                  <a:tcPr/>
                </a:tc>
                <a:tc>
                  <a:txBody>
                    <a:bodyPr/>
                    <a:lstStyle/>
                    <a:p>
                      <a:pPr algn="ctr"/>
                      <a:r>
                        <a:rPr lang="fr-FR" sz="1000" dirty="0" smtClean="0"/>
                        <a:t>Strasbourg : 10</a:t>
                      </a:r>
                      <a:endParaRPr lang="fr-FR" sz="1000" dirty="0"/>
                    </a:p>
                  </a:txBody>
                  <a:tcPr/>
                </a:tc>
                <a:tc>
                  <a:txBody>
                    <a:bodyPr/>
                    <a:lstStyle/>
                    <a:p>
                      <a:pPr algn="ctr"/>
                      <a:r>
                        <a:rPr lang="fr-FR" sz="1000" dirty="0" smtClean="0"/>
                        <a:t>6</a:t>
                      </a:r>
                      <a:endParaRPr lang="fr-FR" sz="1000" dirty="0"/>
                    </a:p>
                  </a:txBody>
                  <a:tcPr/>
                </a:tc>
                <a:tc>
                  <a:txBody>
                    <a:bodyPr/>
                    <a:lstStyle/>
                    <a:p>
                      <a:pPr algn="ctr"/>
                      <a:r>
                        <a:rPr lang="fr-FR" sz="1000" dirty="0" smtClean="0">
                          <a:solidFill>
                            <a:schemeClr val="tx1"/>
                          </a:solidFill>
                        </a:rPr>
                        <a:t>60%</a:t>
                      </a:r>
                      <a:endParaRPr lang="fr-FR" sz="1000" dirty="0">
                        <a:solidFill>
                          <a:schemeClr val="tx1"/>
                        </a:solidFill>
                      </a:endParaRPr>
                    </a:p>
                  </a:txBody>
                  <a:tcPr/>
                </a:tc>
                <a:tc>
                  <a:txBody>
                    <a:bodyPr/>
                    <a:lstStyle/>
                    <a:p>
                      <a:pPr algn="ctr"/>
                      <a:r>
                        <a:rPr lang="fr-FR" sz="1000" dirty="0" smtClean="0">
                          <a:solidFill>
                            <a:schemeClr val="tx1"/>
                          </a:solidFill>
                        </a:rPr>
                        <a:t>40%</a:t>
                      </a:r>
                      <a:endParaRPr lang="fr-FR" sz="1000" dirty="0">
                        <a:solidFill>
                          <a:schemeClr val="tx1"/>
                        </a:solidFill>
                      </a:endParaRPr>
                    </a:p>
                  </a:txBody>
                  <a:tcPr/>
                </a:tc>
                <a:tc rowSpan="2">
                  <a:txBody>
                    <a:bodyPr/>
                    <a:lstStyle/>
                    <a:p>
                      <a:pPr algn="ctr"/>
                      <a:endParaRPr lang="fr-FR" sz="1000" dirty="0" smtClean="0"/>
                    </a:p>
                    <a:p>
                      <a:pPr algn="ctr"/>
                      <a:r>
                        <a:rPr lang="fr-FR" sz="1000" dirty="0" smtClean="0"/>
                        <a:t>28/04/2023</a:t>
                      </a:r>
                      <a:endParaRPr lang="fr-FR" sz="1000" dirty="0"/>
                    </a:p>
                  </a:txBody>
                  <a:tcPr/>
                </a:tc>
                <a:extLst>
                  <a:ext uri="{0D108BD9-81ED-4DB2-BD59-A6C34878D82A}">
                    <a16:rowId xmlns:a16="http://schemas.microsoft.com/office/drawing/2014/main" val="583154610"/>
                  </a:ext>
                </a:extLst>
              </a:tr>
              <a:tr h="364949">
                <a:tc vMerge="1">
                  <a:txBody>
                    <a:bodyPr/>
                    <a:lstStyle/>
                    <a:p>
                      <a:endParaRPr lang="fr-FR"/>
                    </a:p>
                  </a:txBody>
                  <a:tcPr/>
                </a:tc>
                <a:tc>
                  <a:txBody>
                    <a:bodyPr/>
                    <a:lstStyle/>
                    <a:p>
                      <a:pPr algn="ctr"/>
                      <a:r>
                        <a:rPr lang="fr-FR" sz="1000" dirty="0" err="1" smtClean="0"/>
                        <a:t>Châlons</a:t>
                      </a:r>
                      <a:r>
                        <a:rPr lang="fr-FR" sz="1000" dirty="0" smtClean="0"/>
                        <a:t> en Champagne : 2</a:t>
                      </a:r>
                      <a:endParaRPr lang="fr-FR" sz="1000" dirty="0"/>
                    </a:p>
                  </a:txBody>
                  <a:tcPr>
                    <a:solidFill>
                      <a:schemeClr val="accent1">
                        <a:lumMod val="20000"/>
                        <a:lumOff val="80000"/>
                      </a:schemeClr>
                    </a:solidFill>
                  </a:tcPr>
                </a:tc>
                <a:tc>
                  <a:txBody>
                    <a:bodyPr/>
                    <a:lstStyle/>
                    <a:p>
                      <a:pPr algn="ctr"/>
                      <a:r>
                        <a:rPr lang="fr-FR" sz="1000" dirty="0" smtClean="0"/>
                        <a:t>0</a:t>
                      </a:r>
                      <a:endParaRPr lang="fr-FR" sz="1000" dirty="0"/>
                    </a:p>
                  </a:txBody>
                  <a:tcPr>
                    <a:solidFill>
                      <a:schemeClr val="accent1">
                        <a:lumMod val="20000"/>
                        <a:lumOff val="80000"/>
                      </a:schemeClr>
                    </a:solidFill>
                  </a:tcPr>
                </a:tc>
                <a:tc>
                  <a:txBody>
                    <a:bodyPr/>
                    <a:lstStyle/>
                    <a:p>
                      <a:pPr algn="ctr"/>
                      <a:r>
                        <a:rPr lang="fr-FR" sz="1000" strike="noStrike" dirty="0" smtClean="0">
                          <a:solidFill>
                            <a:schemeClr val="tx1"/>
                          </a:solidFill>
                        </a:rPr>
                        <a:t>0%</a:t>
                      </a:r>
                      <a:endParaRPr lang="fr-FR" sz="1000" strike="noStrike" dirty="0">
                        <a:solidFill>
                          <a:schemeClr val="tx1"/>
                        </a:solidFill>
                      </a:endParaRPr>
                    </a:p>
                  </a:txBody>
                  <a:tcPr>
                    <a:solidFill>
                      <a:schemeClr val="accent1">
                        <a:lumMod val="20000"/>
                        <a:lumOff val="80000"/>
                      </a:schemeClr>
                    </a:solidFill>
                  </a:tcPr>
                </a:tc>
                <a:tc>
                  <a:txBody>
                    <a:bodyPr/>
                    <a:lstStyle/>
                    <a:p>
                      <a:pPr algn="ctr"/>
                      <a:r>
                        <a:rPr lang="fr-FR" sz="1000" strike="noStrike" dirty="0" smtClean="0">
                          <a:solidFill>
                            <a:schemeClr val="tx1"/>
                          </a:solidFill>
                        </a:rPr>
                        <a:t>100%</a:t>
                      </a:r>
                      <a:endParaRPr lang="fr-FR" sz="1000" strike="noStrike" dirty="0">
                        <a:solidFill>
                          <a:schemeClr val="tx1"/>
                        </a:solidFill>
                      </a:endParaRPr>
                    </a:p>
                  </a:txBody>
                  <a:tcPr>
                    <a:solidFill>
                      <a:schemeClr val="accent1">
                        <a:lumMod val="20000"/>
                        <a:lumOff val="80000"/>
                      </a:schemeClr>
                    </a:solidFill>
                  </a:tcPr>
                </a:tc>
                <a:tc vMerge="1">
                  <a:txBody>
                    <a:bodyPr/>
                    <a:lstStyle/>
                    <a:p>
                      <a:endParaRPr lang="fr-FR"/>
                    </a:p>
                  </a:txBody>
                  <a:tcPr/>
                </a:tc>
                <a:extLst>
                  <a:ext uri="{0D108BD9-81ED-4DB2-BD59-A6C34878D82A}">
                    <a16:rowId xmlns:a16="http://schemas.microsoft.com/office/drawing/2014/main" val="2079841676"/>
                  </a:ext>
                </a:extLst>
              </a:tr>
              <a:tr h="369637">
                <a:tc>
                  <a:txBody>
                    <a:bodyPr/>
                    <a:lstStyle/>
                    <a:p>
                      <a:r>
                        <a:rPr lang="fr-FR" sz="1000" dirty="0" smtClean="0"/>
                        <a:t>CGF PACA</a:t>
                      </a:r>
                      <a:endParaRPr lang="fr-FR" sz="1000" dirty="0"/>
                    </a:p>
                  </a:txBody>
                  <a:tcPr>
                    <a:solidFill>
                      <a:schemeClr val="accent5">
                        <a:lumMod val="20000"/>
                        <a:lumOff val="80000"/>
                      </a:schemeClr>
                    </a:solidFill>
                  </a:tcPr>
                </a:tc>
                <a:tc>
                  <a:txBody>
                    <a:bodyPr/>
                    <a:lstStyle/>
                    <a:p>
                      <a:pPr algn="ctr"/>
                      <a:r>
                        <a:rPr lang="fr-FR" sz="1000" dirty="0" smtClean="0"/>
                        <a:t>21 emplois</a:t>
                      </a:r>
                      <a:endParaRPr lang="fr-FR" sz="1000" dirty="0"/>
                    </a:p>
                  </a:txBody>
                  <a:tcPr>
                    <a:solidFill>
                      <a:schemeClr val="accent5">
                        <a:lumMod val="20000"/>
                        <a:lumOff val="80000"/>
                      </a:schemeClr>
                    </a:solidFill>
                  </a:tcPr>
                </a:tc>
                <a:tc>
                  <a:txBody>
                    <a:bodyPr/>
                    <a:lstStyle/>
                    <a:p>
                      <a:pPr algn="ctr"/>
                      <a:r>
                        <a:rPr lang="fr-FR" sz="1000" dirty="0" smtClean="0"/>
                        <a:t>19</a:t>
                      </a:r>
                      <a:endParaRPr lang="fr-FR" sz="1000" dirty="0"/>
                    </a:p>
                  </a:txBody>
                  <a:tcPr>
                    <a:solidFill>
                      <a:schemeClr val="accent5">
                        <a:lumMod val="20000"/>
                        <a:lumOff val="80000"/>
                      </a:schemeClr>
                    </a:solidFill>
                  </a:tcPr>
                </a:tc>
                <a:tc>
                  <a:txBody>
                    <a:bodyPr/>
                    <a:lstStyle/>
                    <a:p>
                      <a:pPr algn="ctr"/>
                      <a:r>
                        <a:rPr lang="fr-FR" sz="1000" dirty="0" smtClean="0"/>
                        <a:t>90 %</a:t>
                      </a:r>
                      <a:endParaRPr lang="fr-FR" sz="1000" dirty="0"/>
                    </a:p>
                  </a:txBody>
                  <a:tcPr>
                    <a:solidFill>
                      <a:schemeClr val="accent5">
                        <a:lumMod val="20000"/>
                        <a:lumOff val="80000"/>
                      </a:schemeClr>
                    </a:solidFill>
                  </a:tcPr>
                </a:tc>
                <a:tc>
                  <a:txBody>
                    <a:bodyPr/>
                    <a:lstStyle/>
                    <a:p>
                      <a:pPr algn="ctr"/>
                      <a:r>
                        <a:rPr lang="fr-FR" sz="1000" dirty="0" smtClean="0"/>
                        <a:t>10 %</a:t>
                      </a:r>
                      <a:endParaRPr lang="fr-FR" sz="1000" dirty="0"/>
                    </a:p>
                  </a:txBody>
                  <a:tcPr>
                    <a:solidFill>
                      <a:schemeClr val="accent5">
                        <a:lumMod val="20000"/>
                        <a:lumOff val="80000"/>
                      </a:schemeClr>
                    </a:solidFill>
                  </a:tcPr>
                </a:tc>
                <a:tc>
                  <a:txBody>
                    <a:bodyPr/>
                    <a:lstStyle/>
                    <a:p>
                      <a:pPr algn="ctr"/>
                      <a:r>
                        <a:rPr lang="fr-FR" sz="1000" dirty="0" smtClean="0"/>
                        <a:t>25/07/2023</a:t>
                      </a:r>
                      <a:endParaRPr lang="fr-FR" sz="1000" dirty="0"/>
                    </a:p>
                  </a:txBody>
                  <a:tcPr>
                    <a:solidFill>
                      <a:schemeClr val="accent5">
                        <a:lumMod val="20000"/>
                        <a:lumOff val="80000"/>
                      </a:schemeClr>
                    </a:solidFill>
                  </a:tcPr>
                </a:tc>
                <a:extLst>
                  <a:ext uri="{0D108BD9-81ED-4DB2-BD59-A6C34878D82A}">
                    <a16:rowId xmlns:a16="http://schemas.microsoft.com/office/drawing/2014/main" val="3104498146"/>
                  </a:ext>
                </a:extLst>
              </a:tr>
            </a:tbl>
          </a:graphicData>
        </a:graphic>
      </p:graphicFrame>
      <p:sp>
        <p:nvSpPr>
          <p:cNvPr id="13" name="ZoneTexte 12"/>
          <p:cNvSpPr txBox="1"/>
          <p:nvPr/>
        </p:nvSpPr>
        <p:spPr>
          <a:xfrm>
            <a:off x="359532" y="4521042"/>
            <a:ext cx="8424936" cy="246221"/>
          </a:xfrm>
          <a:prstGeom prst="rect">
            <a:avLst/>
          </a:prstGeom>
          <a:noFill/>
        </p:spPr>
        <p:txBody>
          <a:bodyPr wrap="square" rtlCol="0">
            <a:spAutoFit/>
          </a:bodyPr>
          <a:lstStyle/>
          <a:p>
            <a:r>
              <a:rPr lang="fr-FR" sz="1000" dirty="0" smtClean="0"/>
              <a:t>* n’intègre pas les agents repositionnés sur les missions de liaison</a:t>
            </a:r>
            <a:endParaRPr lang="fr-FR" sz="1000" dirty="0"/>
          </a:p>
        </p:txBody>
      </p:sp>
    </p:spTree>
    <p:extLst>
      <p:ext uri="{BB962C8B-B14F-4D97-AF65-F5344CB8AC3E}">
        <p14:creationId xmlns:p14="http://schemas.microsoft.com/office/powerpoint/2010/main" val="1175114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14"/>
          </p:nvPr>
        </p:nvSpPr>
        <p:spPr>
          <a:xfrm>
            <a:off x="251520" y="896178"/>
            <a:ext cx="8424000" cy="4144929"/>
          </a:xfrm>
        </p:spPr>
        <p:txBody>
          <a:bodyPr/>
          <a:lstStyle/>
          <a:p>
            <a:pPr lvl="1" indent="0" algn="just">
              <a:spcBef>
                <a:spcPts val="0"/>
              </a:spcBef>
              <a:buNone/>
            </a:pPr>
            <a:endParaRPr lang="fr-FR" sz="1200" dirty="0"/>
          </a:p>
          <a:p>
            <a:pPr marL="537750" lvl="1" indent="-285750">
              <a:buFont typeface="Wingdings" panose="05000000000000000000" pitchFamily="2" charset="2"/>
              <a:buChar char="§"/>
            </a:pPr>
            <a:r>
              <a:rPr lang="fr-FR" sz="1400" b="1" dirty="0" smtClean="0"/>
              <a:t>Date de création : </a:t>
            </a:r>
            <a:r>
              <a:rPr lang="fr-FR" sz="1400" dirty="0" smtClean="0"/>
              <a:t>18 septembre 2023</a:t>
            </a:r>
          </a:p>
          <a:p>
            <a:pPr marL="252000" lvl="1" indent="0">
              <a:buNone/>
            </a:pPr>
            <a:endParaRPr lang="fr-FR" sz="1400" dirty="0" smtClean="0"/>
          </a:p>
          <a:p>
            <a:pPr marL="537750" lvl="1" indent="-285750">
              <a:buFont typeface="Wingdings" panose="05000000000000000000" pitchFamily="2" charset="2"/>
              <a:buChar char="§"/>
            </a:pPr>
            <a:r>
              <a:rPr lang="fr-FR" sz="1400" b="1" dirty="0"/>
              <a:t>Implantation</a:t>
            </a:r>
            <a:r>
              <a:rPr lang="fr-FR" sz="1400" dirty="0"/>
              <a:t/>
            </a:r>
            <a:br>
              <a:rPr lang="fr-FR" sz="1400" dirty="0"/>
            </a:br>
            <a:r>
              <a:rPr lang="fr-FR" sz="1400" dirty="0"/>
              <a:t>CPCM </a:t>
            </a:r>
            <a:r>
              <a:rPr lang="fr-FR" sz="1400" dirty="0" smtClean="0"/>
              <a:t>mono-site sous gouvernance MTECT-&gt; </a:t>
            </a:r>
            <a:r>
              <a:rPr lang="fr-FR" sz="1400" dirty="0"/>
              <a:t>CGF mono-site à </a:t>
            </a:r>
            <a:r>
              <a:rPr lang="fr-FR" sz="1400" dirty="0" smtClean="0"/>
              <a:t>Marseille</a:t>
            </a:r>
          </a:p>
          <a:p>
            <a:pPr marL="252000" lvl="1" indent="0">
              <a:buNone/>
            </a:pPr>
            <a:endParaRPr lang="fr-FR" sz="1400" dirty="0" smtClean="0"/>
          </a:p>
          <a:p>
            <a:pPr marL="537750" lvl="1" indent="-285750">
              <a:buFont typeface="Wingdings" panose="05000000000000000000" pitchFamily="2" charset="2"/>
              <a:buChar char="§"/>
            </a:pPr>
            <a:r>
              <a:rPr lang="fr-FR" sz="1400" b="1" dirty="0"/>
              <a:t>Effectif-cible</a:t>
            </a:r>
            <a:r>
              <a:rPr lang="fr-FR" sz="1400" dirty="0"/>
              <a:t> :  </a:t>
            </a:r>
            <a:r>
              <a:rPr lang="fr-FR" sz="1400" dirty="0" smtClean="0"/>
              <a:t>31 </a:t>
            </a:r>
            <a:r>
              <a:rPr lang="fr-FR" sz="1400" dirty="0"/>
              <a:t>emplois</a:t>
            </a:r>
            <a:br>
              <a:rPr lang="fr-FR" sz="1400" dirty="0"/>
            </a:br>
            <a:r>
              <a:rPr lang="fr-FR" sz="1400" dirty="0"/>
              <a:t>Dont contribution DREAL/DRAAF 21 emplois -&gt; 18 pourvus</a:t>
            </a:r>
            <a:br>
              <a:rPr lang="fr-FR" sz="1400" dirty="0"/>
            </a:br>
            <a:r>
              <a:rPr lang="fr-FR" sz="1400" dirty="0"/>
              <a:t>Dont contribution DGFIP 9 emplois -&gt; 8 pourvus</a:t>
            </a:r>
          </a:p>
          <a:p>
            <a:pPr lvl="1" indent="0">
              <a:buNone/>
            </a:pPr>
            <a:r>
              <a:rPr lang="fr-FR" sz="1400" dirty="0"/>
              <a:t>Une solution RH </a:t>
            </a:r>
            <a:r>
              <a:rPr lang="fr-FR" sz="1400" dirty="0" smtClean="0"/>
              <a:t>a </a:t>
            </a:r>
            <a:r>
              <a:rPr lang="fr-FR" sz="1400" dirty="0"/>
              <a:t>été identifiée pour trouver une solution à  l’ensemble des situations individuelles</a:t>
            </a:r>
            <a:r>
              <a:rPr lang="fr-FR" sz="1400" dirty="0" smtClean="0"/>
              <a:t>.</a:t>
            </a:r>
          </a:p>
          <a:p>
            <a:pPr lvl="1" indent="0">
              <a:buNone/>
            </a:pPr>
            <a:endParaRPr lang="fr-FR" sz="1400" dirty="0"/>
          </a:p>
          <a:p>
            <a:pPr marL="537750" lvl="1" indent="-285750">
              <a:buFont typeface="Wingdings" panose="05000000000000000000" pitchFamily="2" charset="2"/>
              <a:buChar char="§"/>
            </a:pPr>
            <a:r>
              <a:rPr lang="fr-FR" sz="1400" b="1" dirty="0"/>
              <a:t>Deux référents locaux </a:t>
            </a:r>
            <a:r>
              <a:rPr lang="fr-FR" sz="1400" dirty="0"/>
              <a:t>restent à la DREAL.</a:t>
            </a:r>
            <a:r>
              <a:rPr lang="fr-FR" dirty="0"/>
              <a:t> </a:t>
            </a:r>
            <a:endParaRPr lang="fr-FR" dirty="0" smtClean="0"/>
          </a:p>
          <a:p>
            <a:pPr marL="252000" lvl="1" indent="0">
              <a:buNone/>
            </a:pPr>
            <a:endParaRPr lang="fr-FR" dirty="0"/>
          </a:p>
          <a:p>
            <a:pPr marL="537750" lvl="1" indent="-285750">
              <a:buFont typeface="Wingdings" panose="05000000000000000000" pitchFamily="2" charset="2"/>
              <a:buChar char="§"/>
            </a:pPr>
            <a:endParaRPr lang="fr-FR" sz="1400" dirty="0">
              <a:solidFill>
                <a:schemeClr val="accent2">
                  <a:lumMod val="75000"/>
                </a:schemeClr>
              </a:solidFill>
            </a:endParaRPr>
          </a:p>
          <a:p>
            <a:pPr marL="252000" lvl="1" indent="0">
              <a:buNone/>
            </a:pPr>
            <a:endParaRPr lang="fr-FR" sz="1400" dirty="0" smtClean="0"/>
          </a:p>
          <a:p>
            <a:pPr lvl="1" indent="0">
              <a:buNone/>
            </a:pPr>
            <a:endParaRPr lang="fr-FR" sz="1400" dirty="0" smtClean="0"/>
          </a:p>
          <a:p>
            <a:pPr marL="537750" lvl="1" indent="-285750"/>
            <a:endParaRPr lang="fr-FR" sz="1400" dirty="0" smtClean="0"/>
          </a:p>
          <a:p>
            <a:pPr marL="537750" lvl="1" indent="-285750"/>
            <a:endParaRPr lang="fr-FR" sz="1200" dirty="0"/>
          </a:p>
          <a:p>
            <a:pPr lvl="1" indent="0">
              <a:buNone/>
            </a:pPr>
            <a:endParaRPr lang="fr-FR" sz="1300" dirty="0"/>
          </a:p>
        </p:txBody>
      </p:sp>
      <p:sp>
        <p:nvSpPr>
          <p:cNvPr id="3" name="Espace réservé du pied de page 2"/>
          <p:cNvSpPr>
            <a:spLocks noGrp="1"/>
          </p:cNvSpPr>
          <p:nvPr>
            <p:ph type="ftr" sz="quarter" idx="11"/>
          </p:nvPr>
        </p:nvSpPr>
        <p:spPr/>
        <p:txBody>
          <a:bodyPr/>
          <a:lstStyle/>
          <a:p>
            <a:r>
              <a:rPr lang="fr-FR" dirty="0"/>
              <a:t>MTECT/MASA</a:t>
            </a:r>
          </a:p>
        </p:txBody>
      </p:sp>
      <p:sp>
        <p:nvSpPr>
          <p:cNvPr id="4" name="Espace réservé du numéro de diapositive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3122C9-A0B9-462F-8757-0847AD287B63}" type="slidenum">
              <a:rPr kumimoji="0" lang="fr-FR" sz="750" b="1" i="0" u="none" strike="noStrike" kern="1200" cap="none" spc="0" normalizeH="0" baseline="0" noProof="0" smtClean="0">
                <a:ln>
                  <a:noFill/>
                </a:ln>
                <a:solidFill>
                  <a:srgbClr val="000000"/>
                </a:solidFill>
                <a:effectLst/>
                <a:uLnTx/>
                <a:uFillTx/>
                <a:latin typeface="Mariann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FR" sz="750" b="1" i="0" u="none" strike="noStrike" kern="1200" cap="none" spc="0" normalizeH="0" baseline="0" noProof="0" dirty="0">
              <a:ln>
                <a:noFill/>
              </a:ln>
              <a:solidFill>
                <a:srgbClr val="000000"/>
              </a:solidFill>
              <a:effectLst/>
              <a:uLnTx/>
              <a:uFillTx/>
              <a:latin typeface="Marianne"/>
              <a:ea typeface="+mn-ea"/>
              <a:cs typeface="+mn-cs"/>
            </a:endParaRPr>
          </a:p>
        </p:txBody>
      </p:sp>
      <p:sp>
        <p:nvSpPr>
          <p:cNvPr id="8" name="Titre 6"/>
          <p:cNvSpPr txBox="1">
            <a:spLocks/>
          </p:cNvSpPr>
          <p:nvPr/>
        </p:nvSpPr>
        <p:spPr bwMode="gray">
          <a:xfrm>
            <a:off x="1763688" y="411550"/>
            <a:ext cx="6311214" cy="38107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a:lstStyle>
          <a:p>
            <a:pPr algn="ctr"/>
            <a:r>
              <a:rPr lang="fr-FR" sz="1600" dirty="0" smtClean="0"/>
              <a:t>CGF PACA</a:t>
            </a:r>
          </a:p>
          <a:p>
            <a:pPr algn="ctr"/>
            <a:r>
              <a:rPr lang="fr-FR" sz="1600" dirty="0" smtClean="0">
                <a:solidFill>
                  <a:schemeClr val="accent2">
                    <a:lumMod val="75000"/>
                  </a:schemeClr>
                </a:solidFill>
              </a:rPr>
              <a:t> </a:t>
            </a:r>
            <a:endParaRPr lang="fr-FR" sz="1600" dirty="0">
              <a:solidFill>
                <a:schemeClr val="accent2">
                  <a:lumMod val="75000"/>
                </a:schemeClr>
              </a:solidFill>
            </a:endParaRPr>
          </a:p>
        </p:txBody>
      </p:sp>
    </p:spTree>
    <p:extLst>
      <p:ext uri="{BB962C8B-B14F-4D97-AF65-F5344CB8AC3E}">
        <p14:creationId xmlns:p14="http://schemas.microsoft.com/office/powerpoint/2010/main" val="35677951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MTECT/MASA</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9</a:t>
            </a:fld>
            <a:endParaRPr lang="fr-FR" dirty="0"/>
          </a:p>
        </p:txBody>
      </p:sp>
      <p:sp>
        <p:nvSpPr>
          <p:cNvPr id="9" name="Espace réservé du texte 8"/>
          <p:cNvSpPr>
            <a:spLocks noGrp="1"/>
          </p:cNvSpPr>
          <p:nvPr>
            <p:ph type="body" sz="quarter" idx="14"/>
          </p:nvPr>
        </p:nvSpPr>
        <p:spPr>
          <a:xfrm>
            <a:off x="251520" y="1107804"/>
            <a:ext cx="8424000" cy="3050468"/>
          </a:xfrm>
        </p:spPr>
        <p:txBody>
          <a:bodyPr/>
          <a:lstStyle/>
          <a:p>
            <a:pPr lvl="1" indent="0">
              <a:buNone/>
            </a:pPr>
            <a:endParaRPr lang="fr-FR" sz="1400" dirty="0"/>
          </a:p>
          <a:p>
            <a:pPr lvl="1" indent="0">
              <a:buNone/>
            </a:pPr>
            <a:endParaRPr lang="fr-FR" sz="1400" dirty="0"/>
          </a:p>
        </p:txBody>
      </p:sp>
      <p:sp>
        <p:nvSpPr>
          <p:cNvPr id="2" name="Rectangle 1"/>
          <p:cNvSpPr/>
          <p:nvPr/>
        </p:nvSpPr>
        <p:spPr>
          <a:xfrm>
            <a:off x="359532" y="1082148"/>
            <a:ext cx="8424936" cy="3662541"/>
          </a:xfrm>
          <a:prstGeom prst="rect">
            <a:avLst/>
          </a:prstGeom>
          <a:noFill/>
        </p:spPr>
        <p:txBody>
          <a:bodyPr wrap="square">
            <a:spAutoFit/>
          </a:bodyPr>
          <a:lstStyle/>
          <a:p>
            <a:pPr marL="286110" indent="-285750" algn="just">
              <a:lnSpc>
                <a:spcPct val="100000"/>
              </a:lnSpc>
              <a:spcAft>
                <a:spcPts val="1200"/>
              </a:spcAft>
              <a:buClr>
                <a:srgbClr val="000000"/>
              </a:buClr>
              <a:buFont typeface="Wingdings" panose="05000000000000000000" pitchFamily="2" charset="2"/>
              <a:buChar char="v"/>
            </a:pPr>
            <a:r>
              <a:rPr lang="fr-FR" sz="1600" spc="-1" dirty="0">
                <a:solidFill>
                  <a:srgbClr val="0070C0"/>
                </a:solidFill>
              </a:rPr>
              <a:t>CGF Bretagne</a:t>
            </a:r>
          </a:p>
          <a:p>
            <a:pPr marL="360" algn="just">
              <a:lnSpc>
                <a:spcPct val="100000"/>
              </a:lnSpc>
              <a:spcAft>
                <a:spcPts val="1200"/>
              </a:spcAft>
              <a:buClr>
                <a:srgbClr val="000000"/>
              </a:buClr>
            </a:pPr>
            <a:r>
              <a:rPr lang="fr-FR" sz="1400" spc="-1" dirty="0">
                <a:solidFill>
                  <a:srgbClr val="000000"/>
                </a:solidFill>
              </a:rPr>
              <a:t>Le 1</a:t>
            </a:r>
            <a:r>
              <a:rPr lang="fr-FR" sz="1400" spc="-1" baseline="30000" dirty="0">
                <a:solidFill>
                  <a:srgbClr val="000000"/>
                </a:solidFill>
              </a:rPr>
              <a:t>er</a:t>
            </a:r>
            <a:r>
              <a:rPr lang="fr-FR" sz="1400" spc="-1" dirty="0">
                <a:solidFill>
                  <a:srgbClr val="000000"/>
                </a:solidFill>
              </a:rPr>
              <a:t> Copil local s’est tenu le 19 septembre 2023. Le dimensionnement de l’équipe CGF issue du CPCM a été arrêté à 19 agents, avec 2 agents restant en DREAL pour assurer les missions de liaison</a:t>
            </a:r>
            <a:r>
              <a:rPr lang="fr-FR" sz="1400" spc="-1" dirty="0" smtClean="0">
                <a:solidFill>
                  <a:srgbClr val="000000"/>
                </a:solidFill>
              </a:rPr>
              <a:t>. La </a:t>
            </a:r>
            <a:r>
              <a:rPr lang="fr-FR" sz="1400" spc="-1" dirty="0">
                <a:solidFill>
                  <a:srgbClr val="000000"/>
                </a:solidFill>
              </a:rPr>
              <a:t>prochaine étape est l’appel à </a:t>
            </a:r>
            <a:r>
              <a:rPr lang="fr-FR" sz="1400" spc="-1" dirty="0" smtClean="0">
                <a:solidFill>
                  <a:srgbClr val="000000"/>
                </a:solidFill>
              </a:rPr>
              <a:t>candidatures entre novembre et décembre 2023.</a:t>
            </a:r>
          </a:p>
          <a:p>
            <a:pPr marL="360" algn="just">
              <a:spcAft>
                <a:spcPts val="1200"/>
              </a:spcAft>
              <a:buClr>
                <a:srgbClr val="000000"/>
              </a:buClr>
            </a:pPr>
            <a:r>
              <a:rPr lang="fr-FR" sz="1400" dirty="0"/>
              <a:t>Les 4 agents du site de Quimper ne souhaitent pas rejoindre le CGF à Rennes (3 agents sont en recherche active de poste et 1 agent doit prendre sa retraite au 01/03/2024) ;</a:t>
            </a:r>
          </a:p>
          <a:p>
            <a:pPr marL="360" algn="just">
              <a:lnSpc>
                <a:spcPct val="100000"/>
              </a:lnSpc>
              <a:spcAft>
                <a:spcPts val="1200"/>
              </a:spcAft>
              <a:buClr>
                <a:srgbClr val="000000"/>
              </a:buClr>
            </a:pPr>
            <a:r>
              <a:rPr lang="fr-FR" sz="1400" spc="-1" dirty="0">
                <a:solidFill>
                  <a:srgbClr val="000000"/>
                </a:solidFill>
              </a:rPr>
              <a:t>L’arrêté de restructuration </a:t>
            </a:r>
            <a:r>
              <a:rPr lang="fr-FR" sz="1400" spc="-1" dirty="0" smtClean="0"/>
              <a:t>a recueilli l’avis favorable du CSA le 17 octobre 2023, il </a:t>
            </a:r>
            <a:r>
              <a:rPr lang="fr-FR" sz="1400" spc="-1" dirty="0" smtClean="0">
                <a:solidFill>
                  <a:srgbClr val="000000"/>
                </a:solidFill>
              </a:rPr>
              <a:t>est </a:t>
            </a:r>
            <a:r>
              <a:rPr lang="fr-FR" sz="1400" spc="-1" dirty="0">
                <a:solidFill>
                  <a:srgbClr val="000000"/>
                </a:solidFill>
              </a:rPr>
              <a:t>dans le circuit de signature pour une publication envisagée fin </a:t>
            </a:r>
            <a:r>
              <a:rPr lang="fr-FR" sz="1400" spc="-1" dirty="0" smtClean="0">
                <a:solidFill>
                  <a:srgbClr val="000000"/>
                </a:solidFill>
              </a:rPr>
              <a:t>2023.</a:t>
            </a:r>
            <a:endParaRPr lang="fr-FR" sz="1400" spc="-1" dirty="0">
              <a:solidFill>
                <a:srgbClr val="000000"/>
              </a:solidFill>
            </a:endParaRPr>
          </a:p>
          <a:p>
            <a:pPr marL="286110" indent="-285750" algn="just">
              <a:lnSpc>
                <a:spcPct val="100000"/>
              </a:lnSpc>
              <a:spcAft>
                <a:spcPts val="1200"/>
              </a:spcAft>
              <a:buClr>
                <a:srgbClr val="000000"/>
              </a:buClr>
              <a:buFont typeface="Wingdings" panose="05000000000000000000" pitchFamily="2" charset="2"/>
              <a:buChar char="v"/>
            </a:pPr>
            <a:r>
              <a:rPr lang="fr-FR" sz="1600" spc="-1" dirty="0">
                <a:solidFill>
                  <a:srgbClr val="00B050"/>
                </a:solidFill>
              </a:rPr>
              <a:t>CGF Centre Val de Loire</a:t>
            </a:r>
          </a:p>
          <a:p>
            <a:pPr marL="360" algn="just">
              <a:lnSpc>
                <a:spcPct val="100000"/>
              </a:lnSpc>
              <a:spcAft>
                <a:spcPts val="1200"/>
              </a:spcAft>
              <a:buClr>
                <a:srgbClr val="000000"/>
              </a:buClr>
            </a:pPr>
            <a:r>
              <a:rPr lang="fr-FR" sz="1400" spc="-1" dirty="0"/>
              <a:t>Le 1</a:t>
            </a:r>
            <a:r>
              <a:rPr lang="fr-FR" sz="1400" spc="-1" baseline="30000" dirty="0"/>
              <a:t>er</a:t>
            </a:r>
            <a:r>
              <a:rPr lang="fr-FR" sz="1400" spc="-1" dirty="0"/>
              <a:t> Copil local s’est tenu le 19 septembre 2023. Le dimensionnement de l’équipe CGF a été arrêté à 11 agents, avec 2 agents restant en </a:t>
            </a:r>
            <a:r>
              <a:rPr lang="fr-FR" sz="1400" spc="-1" dirty="0" smtClean="0"/>
              <a:t>DRAAF.</a:t>
            </a:r>
            <a:endParaRPr lang="fr-FR" sz="1400" spc="-1" dirty="0"/>
          </a:p>
          <a:p>
            <a:pPr marL="360" algn="just">
              <a:lnSpc>
                <a:spcPct val="100000"/>
              </a:lnSpc>
              <a:spcAft>
                <a:spcPts val="1200"/>
              </a:spcAft>
              <a:buClr>
                <a:srgbClr val="000000"/>
              </a:buClr>
            </a:pPr>
            <a:r>
              <a:rPr lang="fr-FR" sz="1400" spc="-1" dirty="0"/>
              <a:t>L’arrêté de restructuration est également dans le circuit de </a:t>
            </a:r>
            <a:r>
              <a:rPr lang="fr-FR" sz="1400" spc="-1" dirty="0" smtClean="0"/>
              <a:t>signature pour une publication envisagée fin 2023.</a:t>
            </a:r>
            <a:endParaRPr lang="fr-FR" sz="1400" spc="-1" dirty="0">
              <a:latin typeface="Marianne" panose="02000000000000000000" pitchFamily="50" charset="0"/>
            </a:endParaRPr>
          </a:p>
        </p:txBody>
      </p:sp>
      <p:sp>
        <p:nvSpPr>
          <p:cNvPr id="6" name="Titre 6"/>
          <p:cNvSpPr txBox="1">
            <a:spLocks/>
          </p:cNvSpPr>
          <p:nvPr/>
        </p:nvSpPr>
        <p:spPr bwMode="gray">
          <a:xfrm>
            <a:off x="1763688" y="411550"/>
            <a:ext cx="6311214" cy="38107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a:lstStyle>
          <a:p>
            <a:pPr algn="ctr"/>
            <a:r>
              <a:rPr lang="fr-FR" sz="1600" dirty="0" smtClean="0">
                <a:latin typeface="+mn-lt"/>
              </a:rPr>
              <a:t>Point d’avancement des CGF 3</a:t>
            </a:r>
            <a:r>
              <a:rPr lang="fr-FR" sz="1600" baseline="30000" dirty="0" smtClean="0">
                <a:latin typeface="+mn-lt"/>
              </a:rPr>
              <a:t>ème</a:t>
            </a:r>
            <a:r>
              <a:rPr lang="fr-FR" sz="1600" dirty="0" smtClean="0">
                <a:latin typeface="+mn-lt"/>
              </a:rPr>
              <a:t> et 4</a:t>
            </a:r>
            <a:r>
              <a:rPr lang="fr-FR" sz="1600" baseline="30000" dirty="0" smtClean="0">
                <a:latin typeface="+mn-lt"/>
              </a:rPr>
              <a:t>ème</a:t>
            </a:r>
            <a:r>
              <a:rPr lang="fr-FR" sz="1600" dirty="0" smtClean="0">
                <a:latin typeface="+mn-lt"/>
              </a:rPr>
              <a:t> vague </a:t>
            </a:r>
            <a:endParaRPr lang="fr-FR" sz="1600" dirty="0">
              <a:latin typeface="+mn-lt"/>
            </a:endParaRPr>
          </a:p>
        </p:txBody>
      </p:sp>
    </p:spTree>
    <p:extLst>
      <p:ext uri="{BB962C8B-B14F-4D97-AF65-F5344CB8AC3E}">
        <p14:creationId xmlns:p14="http://schemas.microsoft.com/office/powerpoint/2010/main" val="1877954998"/>
      </p:ext>
    </p:extLst>
  </p:cSld>
  <p:clrMapOvr>
    <a:masterClrMapping/>
  </p:clrMapOvr>
</p:sld>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9058</TotalTime>
  <Words>1434</Words>
  <Application>Microsoft Office PowerPoint</Application>
  <PresentationFormat>Affichage à l'écran (16:9)</PresentationFormat>
  <Paragraphs>199</Paragraphs>
  <Slides>13</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13</vt:i4>
      </vt:variant>
    </vt:vector>
  </HeadingPairs>
  <TitlesOfParts>
    <vt:vector size="22" baseType="lpstr">
      <vt:lpstr>Arial</vt:lpstr>
      <vt:lpstr>Calibri</vt:lpstr>
      <vt:lpstr>Calibri Light</vt:lpstr>
      <vt:lpstr>Courier New</vt:lpstr>
      <vt:lpstr>DejaVu Sans</vt:lpstr>
      <vt:lpstr>Marianne</vt:lpstr>
      <vt:lpstr>Wingdings</vt:lpstr>
      <vt:lpstr>MINISTÈRIEL</vt:lpstr>
      <vt:lpstr>Thème Office</vt:lpstr>
      <vt:lpstr>Présentation PowerPoint</vt:lpstr>
      <vt:lpstr>Présentation PowerPoint</vt:lpstr>
      <vt:lpstr>Présentation PowerPoint</vt:lpstr>
      <vt:lpstr>       </vt:lpstr>
      <vt:lpstr>Présentation PowerPoint</vt:lpstr>
      <vt:lpstr>Présentation PowerPoint</vt:lpstr>
      <vt:lpstr>Eléments de présentation des CGF créés en 2023</vt:lpstr>
      <vt:lpstr>Présentation PowerPoint</vt:lpstr>
      <vt:lpstr>Présentation PowerPoint</vt:lpstr>
      <vt:lpstr>Présentation PowerPoint</vt:lpstr>
      <vt:lpstr>Présentation PowerPoint</vt:lpstr>
      <vt:lpstr>Présentation PowerPoint</vt:lpstr>
      <vt:lpstr>Présentation PowerPoint</vt:lpstr>
    </vt:vector>
  </TitlesOfParts>
  <Manager>Client</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FONDEVILLE Coralie</dc:creator>
  <cp:lastModifiedBy>Nathalie LEBRETON</cp:lastModifiedBy>
  <cp:revision>1042</cp:revision>
  <cp:lastPrinted>2021-02-04T15:32:43Z</cp:lastPrinted>
  <dcterms:created xsi:type="dcterms:W3CDTF">2020-02-27T14:35:46Z</dcterms:created>
  <dcterms:modified xsi:type="dcterms:W3CDTF">2023-12-04T14:44:06Z</dcterms:modified>
</cp:coreProperties>
</file>