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6" r:id="rId2"/>
    <p:sldMasterId id="2147483700" r:id="rId3"/>
    <p:sldMasterId id="2147483713" r:id="rId4"/>
  </p:sldMasterIdLst>
  <p:notesMasterIdLst>
    <p:notesMasterId r:id="rId35"/>
  </p:notesMasterIdLst>
  <p:handoutMasterIdLst>
    <p:handoutMasterId r:id="rId36"/>
  </p:handoutMasterIdLst>
  <p:sldIdLst>
    <p:sldId id="267" r:id="rId5"/>
    <p:sldId id="334" r:id="rId6"/>
    <p:sldId id="414" r:id="rId7"/>
    <p:sldId id="471" r:id="rId8"/>
    <p:sldId id="470" r:id="rId9"/>
    <p:sldId id="461" r:id="rId10"/>
    <p:sldId id="462" r:id="rId11"/>
    <p:sldId id="469" r:id="rId12"/>
    <p:sldId id="417" r:id="rId13"/>
    <p:sldId id="418" r:id="rId14"/>
    <p:sldId id="479" r:id="rId15"/>
    <p:sldId id="480" r:id="rId16"/>
    <p:sldId id="488" r:id="rId17"/>
    <p:sldId id="482" r:id="rId18"/>
    <p:sldId id="485" r:id="rId19"/>
    <p:sldId id="486" r:id="rId20"/>
    <p:sldId id="487" r:id="rId21"/>
    <p:sldId id="481" r:id="rId22"/>
    <p:sldId id="483" r:id="rId23"/>
    <p:sldId id="484" r:id="rId24"/>
    <p:sldId id="454" r:id="rId25"/>
    <p:sldId id="430" r:id="rId26"/>
    <p:sldId id="478" r:id="rId27"/>
    <p:sldId id="477" r:id="rId28"/>
    <p:sldId id="433" r:id="rId29"/>
    <p:sldId id="456" r:id="rId30"/>
    <p:sldId id="435" r:id="rId31"/>
    <p:sldId id="468" r:id="rId32"/>
    <p:sldId id="448" r:id="rId33"/>
    <p:sldId id="455" r:id="rId34"/>
  </p:sldIdLst>
  <p:sldSz cx="9720263" cy="6480175"/>
  <p:notesSz cx="6797675" cy="992822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E4BD"/>
    <a:srgbClr val="4F81BD"/>
    <a:srgbClr val="00B0F0"/>
    <a:srgbClr val="4B5682"/>
    <a:srgbClr val="4E5986"/>
    <a:srgbClr val="E6E6E6"/>
    <a:srgbClr val="3F496C"/>
    <a:srgbClr val="4A56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91" autoAdjust="0"/>
    <p:restoredTop sz="90143" autoAdjust="0"/>
  </p:normalViewPr>
  <p:slideViewPr>
    <p:cSldViewPr snapToGrid="0">
      <p:cViewPr varScale="1">
        <p:scale>
          <a:sx n="110" d="100"/>
          <a:sy n="110" d="100"/>
        </p:scale>
        <p:origin x="15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 txBox="1">
            <a:spLocks noGrp="1"/>
          </p:cNvSpPr>
          <p:nvPr>
            <p:ph type="hdr" sz="quarter"/>
          </p:nvPr>
        </p:nvSpPr>
        <p:spPr>
          <a:xfrm>
            <a:off x="1" y="0"/>
            <a:ext cx="2949994" cy="496086"/>
          </a:xfrm>
          <a:prstGeom prst="rect">
            <a:avLst/>
          </a:prstGeom>
          <a:noFill/>
          <a:ln>
            <a:noFill/>
          </a:ln>
        </p:spPr>
        <p:txBody>
          <a:bodyPr vert="horz" wrap="none" lIns="82447" tIns="41224" rIns="82447" bIns="41224" anchorCtr="0" compatLnSpc="1">
            <a:noAutofit/>
          </a:bodyPr>
          <a:lstStyle/>
          <a:p>
            <a:pPr hangingPunct="0">
              <a:lnSpc>
                <a:spcPct val="93000"/>
              </a:lnSpc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  <a:defRPr sz="1400"/>
            </a:pPr>
            <a:endParaRPr lang="fr-FR" sz="1300">
              <a:solidFill>
                <a:srgbClr val="000000"/>
              </a:solidFill>
              <a:latin typeface="Arial" pitchFamily="34"/>
              <a:ea typeface="SimSun" pitchFamily="2"/>
              <a:cs typeface="SimSun" pitchFamily="2"/>
            </a:endParaRPr>
          </a:p>
        </p:txBody>
      </p:sp>
      <p:sp>
        <p:nvSpPr>
          <p:cNvPr id="3" name="Espace réservé de la date 2"/>
          <p:cNvSpPr txBox="1">
            <a:spLocks noGrp="1"/>
          </p:cNvSpPr>
          <p:nvPr>
            <p:ph type="dt" sz="quarter" idx="1"/>
          </p:nvPr>
        </p:nvSpPr>
        <p:spPr>
          <a:xfrm>
            <a:off x="3847649" y="0"/>
            <a:ext cx="2949994" cy="496086"/>
          </a:xfrm>
          <a:prstGeom prst="rect">
            <a:avLst/>
          </a:prstGeom>
          <a:noFill/>
          <a:ln>
            <a:noFill/>
          </a:ln>
        </p:spPr>
        <p:txBody>
          <a:bodyPr vert="horz" wrap="none" lIns="82447" tIns="41224" rIns="82447" bIns="41224" anchorCtr="0" compatLnSpc="1">
            <a:noAutofit/>
          </a:bodyPr>
          <a:lstStyle/>
          <a:p>
            <a:pPr algn="r" hangingPunct="0">
              <a:lnSpc>
                <a:spcPct val="93000"/>
              </a:lnSpc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  <a:defRPr sz="1400"/>
            </a:pPr>
            <a:endParaRPr lang="fr-FR" sz="1300">
              <a:solidFill>
                <a:srgbClr val="000000"/>
              </a:solidFill>
              <a:latin typeface="Arial" pitchFamily="34"/>
              <a:ea typeface="SimSun" pitchFamily="2"/>
              <a:cs typeface="SimSun" pitchFamily="2"/>
            </a:endParaRPr>
          </a:p>
        </p:txBody>
      </p:sp>
      <p:sp>
        <p:nvSpPr>
          <p:cNvPr id="4" name="Espace réservé du pied de page 3"/>
          <p:cNvSpPr txBox="1">
            <a:spLocks noGrp="1"/>
          </p:cNvSpPr>
          <p:nvPr>
            <p:ph type="ftr" sz="quarter" idx="2"/>
          </p:nvPr>
        </p:nvSpPr>
        <p:spPr>
          <a:xfrm>
            <a:off x="1" y="9431980"/>
            <a:ext cx="2949994" cy="496086"/>
          </a:xfrm>
          <a:prstGeom prst="rect">
            <a:avLst/>
          </a:prstGeom>
          <a:noFill/>
          <a:ln>
            <a:noFill/>
          </a:ln>
        </p:spPr>
        <p:txBody>
          <a:bodyPr vert="horz" wrap="none" lIns="82447" tIns="41224" rIns="82447" bIns="41224" anchor="b" anchorCtr="0" compatLnSpc="1">
            <a:noAutofit/>
          </a:bodyPr>
          <a:lstStyle/>
          <a:p>
            <a:pPr hangingPunct="0">
              <a:lnSpc>
                <a:spcPct val="93000"/>
              </a:lnSpc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  <a:defRPr sz="1400"/>
            </a:pPr>
            <a:endParaRPr lang="fr-FR" sz="1300">
              <a:solidFill>
                <a:srgbClr val="000000"/>
              </a:solidFill>
              <a:latin typeface="Arial" pitchFamily="34"/>
              <a:ea typeface="SimSun" pitchFamily="2"/>
              <a:cs typeface="SimSun" pitchFamily="2"/>
            </a:endParaRPr>
          </a:p>
        </p:txBody>
      </p:sp>
      <p:sp>
        <p:nvSpPr>
          <p:cNvPr id="5" name="Espace réservé du numéro de diapositive 4"/>
          <p:cNvSpPr txBox="1">
            <a:spLocks noGrp="1"/>
          </p:cNvSpPr>
          <p:nvPr>
            <p:ph type="sldNum" sz="quarter" idx="3"/>
          </p:nvPr>
        </p:nvSpPr>
        <p:spPr>
          <a:xfrm>
            <a:off x="3847649" y="9431980"/>
            <a:ext cx="2949994" cy="496086"/>
          </a:xfrm>
          <a:prstGeom prst="rect">
            <a:avLst/>
          </a:prstGeom>
          <a:noFill/>
          <a:ln>
            <a:noFill/>
          </a:ln>
        </p:spPr>
        <p:txBody>
          <a:bodyPr vert="horz" wrap="none" lIns="82447" tIns="41224" rIns="82447" bIns="41224" anchor="b" anchorCtr="0" compatLnSpc="1">
            <a:noAutofit/>
          </a:bodyPr>
          <a:lstStyle/>
          <a:p>
            <a:pPr algn="r" hangingPunct="0">
              <a:lnSpc>
                <a:spcPct val="93000"/>
              </a:lnSpc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  <a:defRPr sz="1400"/>
            </a:pPr>
            <a:fld id="{88AFAA1F-B6FD-4818-A9A3-F1962515D50A}" type="slidenum">
              <a:pPr algn="r" hangingPunct="0">
                <a:lnSpc>
                  <a:spcPct val="93000"/>
                </a:lnSpc>
                <a:tabLst>
                  <a:tab pos="0" algn="l"/>
                  <a:tab pos="411246" algn="l"/>
                  <a:tab pos="822823" algn="l"/>
                  <a:tab pos="1234401" algn="l"/>
                  <a:tab pos="1645977" algn="l"/>
                  <a:tab pos="2057554" algn="l"/>
                  <a:tab pos="2469130" algn="l"/>
                  <a:tab pos="2880707" algn="l"/>
                  <a:tab pos="3292284" algn="l"/>
                  <a:tab pos="3703860" algn="l"/>
                  <a:tab pos="4115437" algn="l"/>
                  <a:tab pos="4527013" algn="l"/>
                  <a:tab pos="4938591" algn="l"/>
                  <a:tab pos="5350167" algn="l"/>
                  <a:tab pos="5761744" algn="l"/>
                  <a:tab pos="6173320" algn="l"/>
                  <a:tab pos="6584898" algn="l"/>
                  <a:tab pos="6996474" algn="l"/>
                  <a:tab pos="7408050" algn="l"/>
                  <a:tab pos="7819627" algn="l"/>
                  <a:tab pos="8231204" algn="l"/>
                </a:tabLst>
                <a:defRPr sz="1400"/>
              </a:pPr>
              <a:t>‹N°›</a:t>
            </a:fld>
            <a:endParaRPr lang="fr-FR" sz="1300">
              <a:solidFill>
                <a:srgbClr val="000000"/>
              </a:solidFill>
              <a:latin typeface="Arial" pitchFamily="34"/>
              <a:ea typeface="SimSun" pitchFamily="2"/>
              <a:cs typeface="SimSun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4663772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Move="1" noResize="1"/>
          </p:cNvSpPr>
          <p:nvPr/>
        </p:nvSpPr>
        <p:spPr>
          <a:xfrm>
            <a:off x="1" y="0"/>
            <a:ext cx="6797967" cy="9928399"/>
          </a:xfrm>
          <a:prstGeom prst="rect">
            <a:avLst/>
          </a:prstGeom>
          <a:solidFill>
            <a:srgbClr val="FFFFFF"/>
          </a:solidFill>
          <a:ln cap="sq">
            <a:noFill/>
            <a:prstDash val="solid"/>
          </a:ln>
        </p:spPr>
        <p:txBody>
          <a:bodyPr vert="horz" wrap="none" lIns="82447" tIns="41224" rIns="82447" bIns="41224" anchor="ctr" anchorCtr="1" compatLnSpc="1">
            <a:noAutofit/>
          </a:bodyPr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</a:pPr>
            <a:endParaRPr lang="fr-FR" sz="16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34"/>
              <a:ea typeface="SimSun" pitchFamily="2"/>
              <a:cs typeface="SimSun" pitchFamily="2"/>
            </a:endParaRPr>
          </a:p>
        </p:txBody>
      </p:sp>
      <p:sp>
        <p:nvSpPr>
          <p:cNvPr id="3" name="Forme libre 2"/>
          <p:cNvSpPr/>
          <p:nvPr/>
        </p:nvSpPr>
        <p:spPr>
          <a:xfrm>
            <a:off x="0" y="1"/>
            <a:ext cx="6797643" cy="9928064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82447" tIns="42873" rIns="82447" bIns="42873" anchor="ctr" anchorCtr="0" compatLnSpc="1">
            <a:noAutofit/>
          </a:bodyPr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</a:pPr>
            <a:endParaRPr lang="fr-FR" sz="16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34"/>
              <a:ea typeface="SimSun" pitchFamily="2"/>
              <a:cs typeface="SimSun" pitchFamily="2"/>
            </a:endParaRPr>
          </a:p>
        </p:txBody>
      </p:sp>
      <p:sp>
        <p:nvSpPr>
          <p:cNvPr id="4" name="Forme libre 3"/>
          <p:cNvSpPr/>
          <p:nvPr/>
        </p:nvSpPr>
        <p:spPr>
          <a:xfrm>
            <a:off x="0" y="1"/>
            <a:ext cx="6797643" cy="9928064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82447" tIns="42873" rIns="82447" bIns="42873" anchor="ctr" anchorCtr="0" compatLnSpc="1">
            <a:noAutofit/>
          </a:bodyPr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</a:pPr>
            <a:endParaRPr lang="fr-FR" sz="16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34"/>
              <a:ea typeface="SimSun" pitchFamily="2"/>
              <a:cs typeface="SimSun" pitchFamily="2"/>
            </a:endParaRPr>
          </a:p>
        </p:txBody>
      </p:sp>
      <p:sp>
        <p:nvSpPr>
          <p:cNvPr id="5" name="Forme libre 4"/>
          <p:cNvSpPr/>
          <p:nvPr/>
        </p:nvSpPr>
        <p:spPr>
          <a:xfrm>
            <a:off x="0" y="1"/>
            <a:ext cx="6797643" cy="9928064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82447" tIns="42873" rIns="82447" bIns="42873" anchor="ctr" anchorCtr="0" compatLnSpc="1">
            <a:noAutofit/>
          </a:bodyPr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</a:pPr>
            <a:endParaRPr lang="fr-FR" sz="16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34"/>
              <a:ea typeface="SimSun" pitchFamily="2"/>
              <a:cs typeface="SimSun" pitchFamily="2"/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0" y="1"/>
            <a:ext cx="6797643" cy="9928064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82447" tIns="42873" rIns="82447" bIns="42873" anchor="ctr" anchorCtr="0" compatLnSpc="1">
            <a:noAutofit/>
          </a:bodyPr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</a:pPr>
            <a:endParaRPr lang="fr-FR" sz="16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34"/>
              <a:ea typeface="SimSun" pitchFamily="2"/>
              <a:cs typeface="SimSun" pitchFamily="2"/>
            </a:endParaRPr>
          </a:p>
        </p:txBody>
      </p:sp>
      <p:sp>
        <p:nvSpPr>
          <p:cNvPr id="7" name="Espace réservé de l'image des diapositives 6"/>
          <p:cNvSpPr>
            <a:spLocks noGrp="1" noRot="1" noChangeAspect="1"/>
          </p:cNvSpPr>
          <p:nvPr>
            <p:ph type="sldImg" idx="2"/>
          </p:nvPr>
        </p:nvSpPr>
        <p:spPr>
          <a:xfrm>
            <a:off x="609600" y="754063"/>
            <a:ext cx="5570538" cy="371475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8" name="Espace réservé des notes 7"/>
          <p:cNvSpPr txBox="1">
            <a:spLocks noGrp="1"/>
          </p:cNvSpPr>
          <p:nvPr>
            <p:ph type="body" sz="quarter" idx="3"/>
          </p:nvPr>
        </p:nvSpPr>
        <p:spPr>
          <a:xfrm>
            <a:off x="679150" y="4715822"/>
            <a:ext cx="5431576" cy="446076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compatLnSpc="1"/>
          <a:lstStyle/>
          <a:p>
            <a:endParaRPr lang="fr-FR"/>
          </a:p>
        </p:txBody>
      </p:sp>
      <p:sp>
        <p:nvSpPr>
          <p:cNvPr id="9" name="Espace réservé de l'en-tête 8"/>
          <p:cNvSpPr txBox="1">
            <a:spLocks noGrp="1"/>
          </p:cNvSpPr>
          <p:nvPr>
            <p:ph type="hdr" sz="quarter"/>
          </p:nvPr>
        </p:nvSpPr>
        <p:spPr>
          <a:xfrm>
            <a:off x="-322" y="1"/>
            <a:ext cx="2943519" cy="4894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  <a:defRPr lang="fr-FR" sz="1300" b="0" i="0" u="none" strike="noStrike" baseline="0">
                <a:solidFill>
                  <a:srgbClr val="000000"/>
                </a:solidFill>
                <a:latin typeface="Times New Roman" pitchFamily="18"/>
                <a:ea typeface="Arial Unicode MS" pitchFamily="34"/>
                <a:cs typeface="Arial Unicode MS" pitchFamily="34"/>
              </a:defRPr>
            </a:lvl1pPr>
          </a:lstStyle>
          <a:p>
            <a:pPr lvl="0"/>
            <a:endParaRPr lang="fr-FR"/>
          </a:p>
        </p:txBody>
      </p:sp>
      <p:sp>
        <p:nvSpPr>
          <p:cNvPr id="10" name="Espace réservé de la date 9"/>
          <p:cNvSpPr txBox="1">
            <a:spLocks noGrp="1"/>
          </p:cNvSpPr>
          <p:nvPr>
            <p:ph type="dt" idx="1"/>
          </p:nvPr>
        </p:nvSpPr>
        <p:spPr>
          <a:xfrm>
            <a:off x="3846679" y="1"/>
            <a:ext cx="2943519" cy="4894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  <a:defRPr lang="fr-FR" sz="1300" b="0" i="0" u="none" strike="noStrike" baseline="0">
                <a:solidFill>
                  <a:srgbClr val="000000"/>
                </a:solidFill>
                <a:latin typeface="Times New Roman" pitchFamily="18"/>
                <a:ea typeface="Arial Unicode MS" pitchFamily="34"/>
                <a:cs typeface="Arial Unicode MS" pitchFamily="34"/>
              </a:defRPr>
            </a:lvl1pPr>
          </a:lstStyle>
          <a:p>
            <a:pPr lvl="0"/>
            <a:endParaRPr lang="fr-FR"/>
          </a:p>
        </p:txBody>
      </p:sp>
      <p:sp>
        <p:nvSpPr>
          <p:cNvPr id="11" name="Espace réservé du pied de page 10"/>
          <p:cNvSpPr txBox="1">
            <a:spLocks noGrp="1"/>
          </p:cNvSpPr>
          <p:nvPr>
            <p:ph type="ftr" sz="quarter" idx="4"/>
          </p:nvPr>
        </p:nvSpPr>
        <p:spPr>
          <a:xfrm>
            <a:off x="-322" y="9431311"/>
            <a:ext cx="2943519" cy="4894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  <a:defRPr lang="fr-FR" sz="1300" b="0" i="0" u="none" strike="noStrike" baseline="0">
                <a:solidFill>
                  <a:srgbClr val="000000"/>
                </a:solidFill>
                <a:latin typeface="Times New Roman" pitchFamily="18"/>
                <a:ea typeface="Arial Unicode MS" pitchFamily="34"/>
                <a:cs typeface="Arial Unicode MS" pitchFamily="34"/>
              </a:defRPr>
            </a:lvl1pPr>
          </a:lstStyle>
          <a:p>
            <a:pPr lvl="0"/>
            <a:endParaRPr lang="fr-FR"/>
          </a:p>
        </p:txBody>
      </p:sp>
      <p:sp>
        <p:nvSpPr>
          <p:cNvPr id="12" name="Espace réservé du numéro de diapositive 11"/>
          <p:cNvSpPr txBox="1">
            <a:spLocks noGrp="1"/>
          </p:cNvSpPr>
          <p:nvPr>
            <p:ph type="sldNum" sz="quarter" idx="5"/>
          </p:nvPr>
        </p:nvSpPr>
        <p:spPr>
          <a:xfrm>
            <a:off x="3846679" y="9431311"/>
            <a:ext cx="2943519" cy="4894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  <a:defRPr lang="fr-FR" sz="1300" b="0" i="0" u="none" strike="noStrike" baseline="0">
                <a:solidFill>
                  <a:srgbClr val="000000"/>
                </a:solidFill>
                <a:latin typeface="Times New Roman" pitchFamily="18"/>
                <a:ea typeface="Arial Unicode MS" pitchFamily="34"/>
                <a:cs typeface="Arial Unicode MS" pitchFamily="34"/>
              </a:defRPr>
            </a:lvl1pPr>
          </a:lstStyle>
          <a:p>
            <a:pPr lvl="0"/>
            <a:fld id="{6AFB30EE-6B37-4F6A-B99E-B08900A95F3B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1822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indent="0" algn="l" rtl="0" hangingPunct="0">
      <a:lnSpc>
        <a:spcPct val="100000"/>
      </a:lnSpc>
      <a:spcBef>
        <a:spcPts val="448"/>
      </a:spcBef>
      <a:spcAft>
        <a:spcPts val="0"/>
      </a:spcAft>
      <a:tabLst>
        <a:tab pos="0" algn="l"/>
        <a:tab pos="448919" algn="l"/>
        <a:tab pos="898199" algn="l"/>
        <a:tab pos="1347480" algn="l"/>
        <a:tab pos="1796760" algn="l"/>
        <a:tab pos="2246040" algn="l"/>
        <a:tab pos="2695320" algn="l"/>
        <a:tab pos="3144600" algn="l"/>
        <a:tab pos="3593880" algn="l"/>
        <a:tab pos="4043159" algn="l"/>
        <a:tab pos="4492440" algn="l"/>
        <a:tab pos="4941719" algn="l"/>
        <a:tab pos="5391000" algn="l"/>
        <a:tab pos="5840280" algn="l"/>
        <a:tab pos="6289560" algn="l"/>
        <a:tab pos="6738840" algn="l"/>
        <a:tab pos="7188120" algn="l"/>
        <a:tab pos="7637400" algn="l"/>
        <a:tab pos="8086679" algn="l"/>
        <a:tab pos="8535960" algn="l"/>
        <a:tab pos="8985240" algn="l"/>
      </a:tabLst>
      <a:defRPr lang="fr-FR" sz="1200" b="0" i="0" u="none" strike="noStrike" cap="none" baseline="0">
        <a:ln>
          <a:noFill/>
        </a:ln>
        <a:solidFill>
          <a:srgbClr val="000000"/>
        </a:solidFill>
        <a:highlight>
          <a:scrgbClr r="0" g="0" b="0">
            <a:alpha val="0"/>
          </a:scrgbClr>
        </a:highlight>
        <a:latin typeface="Times New Roman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AFB30EE-6B37-4F6A-B99E-B08900A95F3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4653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AFB30EE-6B37-4F6A-B99E-B08900A95F3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3748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09600" y="754063"/>
            <a:ext cx="5570538" cy="37147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AFB30EE-6B37-4F6A-B99E-B08900A95F3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9964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09600" y="754063"/>
            <a:ext cx="5570538" cy="37147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37664">
              <a:spcBef>
                <a:spcPts val="410"/>
              </a:spcBef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  <a:defRPr/>
            </a:pPr>
            <a:r>
              <a:rPr lang="fr-FR" sz="1100" b="1" u="sng" dirty="0"/>
              <a:t>Labellisation : loyer Arborial 17,5 M€ TDC</a:t>
            </a:r>
          </a:p>
          <a:p>
            <a:pPr defTabSz="837664">
              <a:spcBef>
                <a:spcPts val="410"/>
              </a:spcBef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  <a:defRPr/>
            </a:pPr>
            <a:r>
              <a:rPr lang="fr-FR" sz="1100" b="1" u="sng" dirty="0"/>
              <a:t>Equilibre 13 après la construction</a:t>
            </a:r>
          </a:p>
          <a:p>
            <a:r>
              <a:rPr lang="fr-FR" sz="1100" b="1" u="sng" dirty="0"/>
              <a:t>Arborial</a:t>
            </a:r>
            <a:endParaRPr lang="fr-FR" sz="1100" dirty="0"/>
          </a:p>
          <a:p>
            <a:r>
              <a:rPr lang="fr-FR" sz="1100" b="1" u="sng" dirty="0"/>
              <a:t>en 2019 = 1202  PDT (hors ONF et CNDA):</a:t>
            </a:r>
            <a:endParaRPr lang="fr-FR" sz="1100" dirty="0"/>
          </a:p>
          <a:p>
            <a:pPr lvl="0"/>
            <a:r>
              <a:rPr lang="fr-FR" sz="1100" b="1" u="sng" dirty="0"/>
              <a:t>ASP : 250;</a:t>
            </a:r>
            <a:endParaRPr lang="fr-FR" sz="1100" dirty="0"/>
          </a:p>
          <a:p>
            <a:pPr lvl="0"/>
            <a:r>
              <a:rPr lang="fr-FR" sz="1100" b="1" u="sng" dirty="0"/>
              <a:t>INAO : 82;</a:t>
            </a:r>
            <a:endParaRPr lang="fr-FR" sz="1100" dirty="0"/>
          </a:p>
          <a:p>
            <a:pPr lvl="0"/>
            <a:r>
              <a:rPr lang="fr-FR" sz="1100" b="1" u="sng" dirty="0"/>
              <a:t>FAM : 797;</a:t>
            </a:r>
            <a:endParaRPr lang="fr-FR" sz="1100" dirty="0"/>
          </a:p>
          <a:p>
            <a:pPr lvl="0"/>
            <a:r>
              <a:rPr lang="fr-FR" sz="1100" b="1" u="sng" dirty="0"/>
              <a:t>IFCE :6;</a:t>
            </a:r>
            <a:endParaRPr lang="fr-FR" sz="1100" dirty="0"/>
          </a:p>
          <a:p>
            <a:pPr lvl="0"/>
            <a:r>
              <a:rPr lang="fr-FR" sz="1100" b="1" u="sng" dirty="0" err="1"/>
              <a:t>Gip</a:t>
            </a:r>
            <a:r>
              <a:rPr lang="fr-FR" sz="1100" b="1" u="sng" dirty="0"/>
              <a:t> BIO : 18;</a:t>
            </a:r>
            <a:endParaRPr lang="fr-FR" sz="1100" dirty="0"/>
          </a:p>
          <a:p>
            <a:pPr lvl="0"/>
            <a:r>
              <a:rPr lang="fr-FR" sz="1100" b="1" u="sng" dirty="0"/>
              <a:t>ODEADOM : 49.</a:t>
            </a:r>
            <a:endParaRPr lang="fr-FR" sz="1100" dirty="0"/>
          </a:p>
          <a:p>
            <a:pPr defTabSz="837664">
              <a:spcBef>
                <a:spcPts val="410"/>
              </a:spcBef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  <a:defRPr/>
            </a:pPr>
            <a:endParaRPr lang="fr-FR" sz="1100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AFB30EE-6B37-4F6A-B99E-B08900A95F3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8526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09600" y="754063"/>
            <a:ext cx="5570538" cy="37147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37664">
              <a:spcBef>
                <a:spcPts val="410"/>
              </a:spcBef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  <a:defRPr/>
            </a:pPr>
            <a:r>
              <a:rPr lang="fr-FR" sz="1100" b="1" u="sng" dirty="0"/>
              <a:t>Labellisation : loyer Arborial 17,5 M€ TDC</a:t>
            </a:r>
          </a:p>
          <a:p>
            <a:pPr defTabSz="837664">
              <a:spcBef>
                <a:spcPts val="410"/>
              </a:spcBef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  <a:defRPr/>
            </a:pPr>
            <a:r>
              <a:rPr lang="fr-FR" sz="1100" b="1" u="sng" dirty="0"/>
              <a:t>Equilibre 13 après la construction</a:t>
            </a:r>
          </a:p>
          <a:p>
            <a:r>
              <a:rPr lang="fr-FR" sz="1100" b="1" u="sng" dirty="0"/>
              <a:t>Arborial</a:t>
            </a:r>
            <a:endParaRPr lang="fr-FR" sz="1100" dirty="0"/>
          </a:p>
          <a:p>
            <a:r>
              <a:rPr lang="fr-FR" sz="1100" b="1" u="sng" dirty="0"/>
              <a:t>en 2019 = 1202  PDT (hors ONF et CNDA):</a:t>
            </a:r>
            <a:endParaRPr lang="fr-FR" sz="1100" dirty="0"/>
          </a:p>
          <a:p>
            <a:pPr lvl="0"/>
            <a:r>
              <a:rPr lang="fr-FR" sz="1100" b="1" u="sng" dirty="0"/>
              <a:t>ASP : 250;</a:t>
            </a:r>
            <a:endParaRPr lang="fr-FR" sz="1100" dirty="0"/>
          </a:p>
          <a:p>
            <a:pPr lvl="0"/>
            <a:r>
              <a:rPr lang="fr-FR" sz="1100" b="1" u="sng" dirty="0"/>
              <a:t>INAO : 82;</a:t>
            </a:r>
            <a:endParaRPr lang="fr-FR" sz="1100" dirty="0"/>
          </a:p>
          <a:p>
            <a:pPr lvl="0"/>
            <a:r>
              <a:rPr lang="fr-FR" sz="1100" b="1" u="sng" dirty="0"/>
              <a:t>FAM : 797;</a:t>
            </a:r>
            <a:endParaRPr lang="fr-FR" sz="1100" dirty="0"/>
          </a:p>
          <a:p>
            <a:pPr lvl="0"/>
            <a:r>
              <a:rPr lang="fr-FR" sz="1100" b="1" u="sng" dirty="0"/>
              <a:t>IFCE :6;</a:t>
            </a:r>
            <a:endParaRPr lang="fr-FR" sz="1100" dirty="0"/>
          </a:p>
          <a:p>
            <a:pPr lvl="0"/>
            <a:r>
              <a:rPr lang="fr-FR" sz="1100" b="1" u="sng" dirty="0" err="1"/>
              <a:t>Gip</a:t>
            </a:r>
            <a:r>
              <a:rPr lang="fr-FR" sz="1100" b="1" u="sng" dirty="0"/>
              <a:t> BIO : 18;</a:t>
            </a:r>
            <a:endParaRPr lang="fr-FR" sz="1100" dirty="0"/>
          </a:p>
          <a:p>
            <a:pPr lvl="0"/>
            <a:r>
              <a:rPr lang="fr-FR" sz="1100" b="1" u="sng" dirty="0"/>
              <a:t>ODEADOM : 49.</a:t>
            </a:r>
            <a:endParaRPr lang="fr-FR" sz="1100" dirty="0"/>
          </a:p>
          <a:p>
            <a:pPr defTabSz="837664">
              <a:spcBef>
                <a:spcPts val="410"/>
              </a:spcBef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  <a:defRPr/>
            </a:pPr>
            <a:endParaRPr lang="fr-FR" sz="1100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AFB30EE-6B37-4F6A-B99E-B08900A95F3B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9005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09600" y="754063"/>
            <a:ext cx="5570538" cy="37147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37664">
              <a:spcBef>
                <a:spcPts val="410"/>
              </a:spcBef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  <a:defRPr/>
            </a:pPr>
            <a:r>
              <a:rPr lang="fr-FR" sz="1100" b="1" u="sng" dirty="0"/>
              <a:t>Labellisation : loyer Arborial 17,5 M€ TDC</a:t>
            </a:r>
          </a:p>
          <a:p>
            <a:pPr defTabSz="837664">
              <a:spcBef>
                <a:spcPts val="410"/>
              </a:spcBef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  <a:defRPr/>
            </a:pPr>
            <a:r>
              <a:rPr lang="fr-FR" sz="1100" b="1" u="sng" dirty="0"/>
              <a:t>Equilibre 13 après la construction</a:t>
            </a:r>
          </a:p>
          <a:p>
            <a:r>
              <a:rPr lang="fr-FR" sz="1100" b="1" u="sng" dirty="0"/>
              <a:t>Arborial</a:t>
            </a:r>
            <a:endParaRPr lang="fr-FR" sz="1100" dirty="0"/>
          </a:p>
          <a:p>
            <a:r>
              <a:rPr lang="fr-FR" sz="1100" b="1" u="sng" dirty="0"/>
              <a:t>en 2019 = 1202  PDT (hors ONF et CNDA):</a:t>
            </a:r>
            <a:endParaRPr lang="fr-FR" sz="1100" dirty="0"/>
          </a:p>
          <a:p>
            <a:pPr lvl="0"/>
            <a:r>
              <a:rPr lang="fr-FR" sz="1100" b="1" u="sng" dirty="0"/>
              <a:t>ASP : 250;</a:t>
            </a:r>
            <a:endParaRPr lang="fr-FR" sz="1100" dirty="0"/>
          </a:p>
          <a:p>
            <a:pPr lvl="0"/>
            <a:r>
              <a:rPr lang="fr-FR" sz="1100" b="1" u="sng" dirty="0"/>
              <a:t>INAO : 82;</a:t>
            </a:r>
            <a:endParaRPr lang="fr-FR" sz="1100" dirty="0"/>
          </a:p>
          <a:p>
            <a:pPr lvl="0"/>
            <a:r>
              <a:rPr lang="fr-FR" sz="1100" b="1" u="sng" dirty="0"/>
              <a:t>FAM : 797;</a:t>
            </a:r>
            <a:endParaRPr lang="fr-FR" sz="1100" dirty="0"/>
          </a:p>
          <a:p>
            <a:pPr lvl="0"/>
            <a:r>
              <a:rPr lang="fr-FR" sz="1100" b="1" u="sng" dirty="0"/>
              <a:t>IFCE :6;</a:t>
            </a:r>
            <a:endParaRPr lang="fr-FR" sz="1100" dirty="0"/>
          </a:p>
          <a:p>
            <a:pPr lvl="0"/>
            <a:r>
              <a:rPr lang="fr-FR" sz="1100" b="1" u="sng" dirty="0" err="1"/>
              <a:t>Gip</a:t>
            </a:r>
            <a:r>
              <a:rPr lang="fr-FR" sz="1100" b="1" u="sng" dirty="0"/>
              <a:t> BIO : 18;</a:t>
            </a:r>
            <a:endParaRPr lang="fr-FR" sz="1100" dirty="0"/>
          </a:p>
          <a:p>
            <a:pPr lvl="0"/>
            <a:r>
              <a:rPr lang="fr-FR" sz="1100" b="1" u="sng" dirty="0"/>
              <a:t>ODEADOM : 49.</a:t>
            </a:r>
            <a:endParaRPr lang="fr-FR" sz="1100" dirty="0"/>
          </a:p>
          <a:p>
            <a:pPr defTabSz="837664">
              <a:spcBef>
                <a:spcPts val="410"/>
              </a:spcBef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  <a:defRPr/>
            </a:pPr>
            <a:endParaRPr lang="fr-FR" sz="1100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AFB30EE-6B37-4F6A-B99E-B08900A95F3B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1574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09600" y="754063"/>
            <a:ext cx="5570538" cy="37147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37664">
              <a:spcBef>
                <a:spcPts val="410"/>
              </a:spcBef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  <a:defRPr/>
            </a:pPr>
            <a:r>
              <a:rPr lang="fr-FR" sz="1100" b="1" u="sng" dirty="0"/>
              <a:t>Labellisation : loyer Arborial 17,5 M€ TDC</a:t>
            </a:r>
          </a:p>
          <a:p>
            <a:pPr defTabSz="837664">
              <a:spcBef>
                <a:spcPts val="410"/>
              </a:spcBef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  <a:defRPr/>
            </a:pPr>
            <a:r>
              <a:rPr lang="fr-FR" sz="1100" b="1" u="sng" dirty="0"/>
              <a:t>Equilibre 13 après la construction</a:t>
            </a:r>
          </a:p>
          <a:p>
            <a:r>
              <a:rPr lang="fr-FR" sz="1100" b="1" u="sng" dirty="0"/>
              <a:t>Arborial</a:t>
            </a:r>
            <a:endParaRPr lang="fr-FR" sz="1100" dirty="0"/>
          </a:p>
          <a:p>
            <a:r>
              <a:rPr lang="fr-FR" sz="1100" b="1" u="sng" dirty="0"/>
              <a:t>en 2019 = 1202  PDT (hors ONF et CNDA):</a:t>
            </a:r>
            <a:endParaRPr lang="fr-FR" sz="1100" dirty="0"/>
          </a:p>
          <a:p>
            <a:pPr lvl="0"/>
            <a:r>
              <a:rPr lang="fr-FR" sz="1100" b="1" u="sng" dirty="0"/>
              <a:t>ASP : 250;</a:t>
            </a:r>
            <a:endParaRPr lang="fr-FR" sz="1100" dirty="0"/>
          </a:p>
          <a:p>
            <a:pPr lvl="0"/>
            <a:r>
              <a:rPr lang="fr-FR" sz="1100" b="1" u="sng" dirty="0"/>
              <a:t>INAO : 82;</a:t>
            </a:r>
            <a:endParaRPr lang="fr-FR" sz="1100" dirty="0"/>
          </a:p>
          <a:p>
            <a:pPr lvl="0"/>
            <a:r>
              <a:rPr lang="fr-FR" sz="1100" b="1" u="sng" dirty="0"/>
              <a:t>FAM : 797;</a:t>
            </a:r>
            <a:endParaRPr lang="fr-FR" sz="1100" dirty="0"/>
          </a:p>
          <a:p>
            <a:pPr lvl="0"/>
            <a:r>
              <a:rPr lang="fr-FR" sz="1100" b="1" u="sng" dirty="0"/>
              <a:t>IFCE :6;</a:t>
            </a:r>
            <a:endParaRPr lang="fr-FR" sz="1100" dirty="0"/>
          </a:p>
          <a:p>
            <a:pPr lvl="0"/>
            <a:r>
              <a:rPr lang="fr-FR" sz="1100" b="1" u="sng" dirty="0" err="1"/>
              <a:t>Gip</a:t>
            </a:r>
            <a:r>
              <a:rPr lang="fr-FR" sz="1100" b="1" u="sng" dirty="0"/>
              <a:t> BIO : 18;</a:t>
            </a:r>
            <a:endParaRPr lang="fr-FR" sz="1100" dirty="0"/>
          </a:p>
          <a:p>
            <a:pPr lvl="0"/>
            <a:r>
              <a:rPr lang="fr-FR" sz="1100" b="1" u="sng" dirty="0"/>
              <a:t>ODEADOM : 49.</a:t>
            </a:r>
            <a:endParaRPr lang="fr-FR" sz="1100" dirty="0"/>
          </a:p>
          <a:p>
            <a:pPr defTabSz="837664">
              <a:spcBef>
                <a:spcPts val="410"/>
              </a:spcBef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  <a:defRPr/>
            </a:pPr>
            <a:endParaRPr lang="fr-FR" sz="1100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AFB30EE-6B37-4F6A-B99E-B08900A95F3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0945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099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899136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360360" y="3474360"/>
            <a:ext cx="899136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23186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4967640" y="34743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360360" y="34743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88862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899136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360360" y="1515960"/>
            <a:ext cx="899136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pic>
        <p:nvPicPr>
          <p:cNvPr id="41" name="Image 40"/>
          <p:cNvPicPr/>
          <p:nvPr/>
        </p:nvPicPr>
        <p:blipFill>
          <a:blip r:embed="rId2"/>
          <a:stretch/>
        </p:blipFill>
        <p:spPr>
          <a:xfrm>
            <a:off x="2505960" y="1515600"/>
            <a:ext cx="4699800" cy="3749400"/>
          </a:xfrm>
          <a:prstGeom prst="rect">
            <a:avLst/>
          </a:prstGeom>
          <a:ln>
            <a:noFill/>
          </a:ln>
        </p:spPr>
      </p:pic>
      <p:pic>
        <p:nvPicPr>
          <p:cNvPr id="42" name="Image 41"/>
          <p:cNvPicPr/>
          <p:nvPr/>
        </p:nvPicPr>
        <p:blipFill>
          <a:blip r:embed="rId2"/>
          <a:stretch/>
        </p:blipFill>
        <p:spPr>
          <a:xfrm>
            <a:off x="2505960" y="1515600"/>
            <a:ext cx="4699800" cy="37494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9582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68268" y="1725046"/>
            <a:ext cx="4131112" cy="4111612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920883" y="1725046"/>
            <a:ext cx="4131112" cy="4111612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2A81D2D-0461-4124-86B2-1E45B0ACFF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0085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677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360360" y="1515960"/>
            <a:ext cx="8991360" cy="3749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mtClean="0"/>
              <a:t>Modifier le style des sous-titres du masque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79786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899136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91777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610729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323327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360360" y="360360"/>
            <a:ext cx="8991360" cy="4134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mtClean="0"/>
              <a:t>Modifier le style des sous-titres du masque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30795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360360" y="1515960"/>
            <a:ext cx="8991360" cy="3749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mtClean="0"/>
              <a:t>Modifier le style des sous-titres du masque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427241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re. 2 contenus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360360" y="34743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070077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967640" y="34743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837578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360360" y="3474360"/>
            <a:ext cx="899136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56329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899136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360360" y="3474360"/>
            <a:ext cx="899136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951573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967640" y="34743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360360" y="34743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323189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899136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60360" y="1515960"/>
            <a:ext cx="899136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pic>
        <p:nvPicPr>
          <p:cNvPr id="78" name="Image 77"/>
          <p:cNvPicPr/>
          <p:nvPr/>
        </p:nvPicPr>
        <p:blipFill>
          <a:blip r:embed="rId2"/>
          <a:stretch/>
        </p:blipFill>
        <p:spPr>
          <a:xfrm>
            <a:off x="2505960" y="1515600"/>
            <a:ext cx="4699800" cy="3749400"/>
          </a:xfrm>
          <a:prstGeom prst="rect">
            <a:avLst/>
          </a:prstGeom>
          <a:ln>
            <a:noFill/>
          </a:ln>
        </p:spPr>
      </p:pic>
      <p:pic>
        <p:nvPicPr>
          <p:cNvPr id="79" name="Image 78"/>
          <p:cNvPicPr/>
          <p:nvPr/>
        </p:nvPicPr>
        <p:blipFill>
          <a:blip r:embed="rId2"/>
          <a:stretch/>
        </p:blipFill>
        <p:spPr>
          <a:xfrm>
            <a:off x="2505960" y="1515600"/>
            <a:ext cx="4699800" cy="37494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4222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68338" y="344488"/>
            <a:ext cx="8383587" cy="1252537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86336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68268" y="1725046"/>
            <a:ext cx="4131112" cy="4111612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920883" y="1725046"/>
            <a:ext cx="4131112" cy="4111612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2A81D2D-0461-4124-86B2-1E45B0ACFF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05957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4487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87" name="PlaceHolder 2"/>
          <p:cNvSpPr>
            <a:spLocks noGrp="1"/>
          </p:cNvSpPr>
          <p:nvPr>
            <p:ph type="subTitle"/>
          </p:nvPr>
        </p:nvSpPr>
        <p:spPr>
          <a:xfrm>
            <a:off x="360360" y="1515960"/>
            <a:ext cx="8991360" cy="3749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mtClean="0"/>
              <a:t>Modifier le style des sous-titres du masque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68789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899136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578384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899136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466748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577255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850069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subTitle"/>
          </p:nvPr>
        </p:nvSpPr>
        <p:spPr>
          <a:xfrm>
            <a:off x="360360" y="360360"/>
            <a:ext cx="8991360" cy="4134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mtClean="0"/>
              <a:t>Modifier le style des sous-titres du masque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958825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re. 2 contenus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360360" y="34743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299906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4967640" y="34743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813767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360360" y="3474360"/>
            <a:ext cx="899136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2068937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899136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360360" y="3474360"/>
            <a:ext cx="899136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691239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4967640" y="34743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14" name="PlaceHolder 5"/>
          <p:cNvSpPr>
            <a:spLocks noGrp="1"/>
          </p:cNvSpPr>
          <p:nvPr>
            <p:ph type="body"/>
          </p:nvPr>
        </p:nvSpPr>
        <p:spPr>
          <a:xfrm>
            <a:off x="360360" y="34743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248697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899136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360360" y="1515960"/>
            <a:ext cx="899136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pic>
        <p:nvPicPr>
          <p:cNvPr id="118" name="Image 117"/>
          <p:cNvPicPr/>
          <p:nvPr/>
        </p:nvPicPr>
        <p:blipFill>
          <a:blip r:embed="rId2"/>
          <a:stretch/>
        </p:blipFill>
        <p:spPr>
          <a:xfrm>
            <a:off x="2505960" y="1515600"/>
            <a:ext cx="4699800" cy="3749400"/>
          </a:xfrm>
          <a:prstGeom prst="rect">
            <a:avLst/>
          </a:prstGeom>
          <a:ln>
            <a:noFill/>
          </a:ln>
        </p:spPr>
      </p:pic>
      <p:pic>
        <p:nvPicPr>
          <p:cNvPr id="119" name="Image 118"/>
          <p:cNvPicPr/>
          <p:nvPr/>
        </p:nvPicPr>
        <p:blipFill>
          <a:blip r:embed="rId2"/>
          <a:stretch/>
        </p:blipFill>
        <p:spPr>
          <a:xfrm>
            <a:off x="2505960" y="1515600"/>
            <a:ext cx="4699800" cy="37494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5119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2851824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495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00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360000" y="1515600"/>
            <a:ext cx="9000000" cy="3758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mtClean="0"/>
              <a:t>Modifier le style des sous-titres du masque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513759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00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360000" y="1515600"/>
            <a:ext cx="9000000" cy="3758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9424789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00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360000" y="1515600"/>
            <a:ext cx="4391640" cy="3758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971600" y="1515600"/>
            <a:ext cx="4391640" cy="3758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738640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00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fr-FR" smtClean="0"/>
              <a:t>Modifiez le style du titre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808543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360000" y="360000"/>
            <a:ext cx="9000000" cy="4173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mtClean="0"/>
              <a:t>Modifier le style des sous-titres du masque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527177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re. 2 contenus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00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360000" y="1515600"/>
            <a:ext cx="4391640" cy="17924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360000" y="3478680"/>
            <a:ext cx="4391640" cy="17924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4971600" y="1515600"/>
            <a:ext cx="4391640" cy="3758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578171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00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360000" y="1515600"/>
            <a:ext cx="4391640" cy="3758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971600" y="1515600"/>
            <a:ext cx="4391640" cy="17924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971600" y="3478680"/>
            <a:ext cx="4391640" cy="17924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46239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00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360000" y="1515600"/>
            <a:ext cx="4391640" cy="17924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971600" y="1515600"/>
            <a:ext cx="4391640" cy="17924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360000" y="3478680"/>
            <a:ext cx="9000000" cy="17924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393128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00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360000" y="1515600"/>
            <a:ext cx="9000000" cy="17924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360000" y="3478680"/>
            <a:ext cx="9000000" cy="17924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25191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332145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00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360000" y="1515600"/>
            <a:ext cx="4391640" cy="17924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971600" y="1515600"/>
            <a:ext cx="4391640" cy="17924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971600" y="3478680"/>
            <a:ext cx="4391640" cy="17924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360000" y="3478680"/>
            <a:ext cx="4391640" cy="17924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084718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00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360000" y="1515600"/>
            <a:ext cx="9000000" cy="3758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60000" y="1515600"/>
            <a:ext cx="9000000" cy="3758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pic>
        <p:nvPicPr>
          <p:cNvPr id="35" name="Image 34"/>
          <p:cNvPicPr/>
          <p:nvPr/>
        </p:nvPicPr>
        <p:blipFill>
          <a:blip r:embed="rId2"/>
          <a:stretch/>
        </p:blipFill>
        <p:spPr>
          <a:xfrm>
            <a:off x="2504520" y="1515600"/>
            <a:ext cx="4710960" cy="3758400"/>
          </a:xfrm>
          <a:prstGeom prst="rect">
            <a:avLst/>
          </a:prstGeom>
          <a:ln>
            <a:noFill/>
          </a:ln>
        </p:spPr>
      </p:pic>
      <p:pic>
        <p:nvPicPr>
          <p:cNvPr id="36" name="Image 35"/>
          <p:cNvPicPr/>
          <p:nvPr/>
        </p:nvPicPr>
        <p:blipFill>
          <a:blip r:embed="rId2"/>
          <a:stretch/>
        </p:blipFill>
        <p:spPr>
          <a:xfrm>
            <a:off x="2504520" y="1515600"/>
            <a:ext cx="4710960" cy="37584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1217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360360" y="360360"/>
            <a:ext cx="8991360" cy="4134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mtClean="0"/>
              <a:t>Modifier le style des sous-titres du masque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24129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re. 2 contenus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360360" y="34743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91420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967640" y="34743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67318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360360" y="3474360"/>
            <a:ext cx="899136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11869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7289640" y="4319640"/>
            <a:ext cx="2430000" cy="2160360"/>
          </a:xfrm>
          <a:prstGeom prst="roundRect">
            <a:avLst>
              <a:gd name="adj" fmla="val 10815"/>
            </a:avLst>
          </a:prstGeom>
          <a:solidFill>
            <a:srgbClr val="15B75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CustomShape 2"/>
          <p:cNvSpPr/>
          <p:nvPr/>
        </p:nvSpPr>
        <p:spPr>
          <a:xfrm>
            <a:off x="2430360" y="2160720"/>
            <a:ext cx="7289280" cy="2160360"/>
          </a:xfrm>
          <a:prstGeom prst="roundRect">
            <a:avLst>
              <a:gd name="adj" fmla="val 10815"/>
            </a:avLst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2430360" y="4319640"/>
            <a:ext cx="4858920" cy="2160360"/>
          </a:xfrm>
          <a:prstGeom prst="roundRect">
            <a:avLst>
              <a:gd name="adj" fmla="val 10815"/>
            </a:avLst>
          </a:prstGeom>
          <a:solidFill>
            <a:srgbClr val="F54B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0" y="2160720"/>
            <a:ext cx="2430000" cy="2160360"/>
          </a:xfrm>
          <a:prstGeom prst="roundRect">
            <a:avLst>
              <a:gd name="adj" fmla="val 10815"/>
            </a:avLst>
          </a:prstGeom>
          <a:solidFill>
            <a:srgbClr val="15B75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CustomShape 5"/>
          <p:cNvSpPr/>
          <p:nvPr/>
        </p:nvSpPr>
        <p:spPr>
          <a:xfrm>
            <a:off x="7289640" y="0"/>
            <a:ext cx="2430000" cy="2160360"/>
          </a:xfrm>
          <a:prstGeom prst="roundRect">
            <a:avLst>
              <a:gd name="adj" fmla="val 10815"/>
            </a:avLst>
          </a:prstGeom>
          <a:solidFill>
            <a:srgbClr val="F35B3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CustomShape 6"/>
          <p:cNvSpPr/>
          <p:nvPr/>
        </p:nvSpPr>
        <p:spPr>
          <a:xfrm>
            <a:off x="2430360" y="0"/>
            <a:ext cx="2430000" cy="2160360"/>
          </a:xfrm>
          <a:prstGeom prst="roundRect">
            <a:avLst>
              <a:gd name="adj" fmla="val 10815"/>
            </a:avLst>
          </a:prstGeom>
          <a:solidFill>
            <a:srgbClr val="185DC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" name="Picture 9"/>
          <p:cNvPicPr/>
          <p:nvPr/>
        </p:nvPicPr>
        <p:blipFill>
          <a:blip r:embed="rId15"/>
          <a:stretch/>
        </p:blipFill>
        <p:spPr>
          <a:xfrm>
            <a:off x="1349280" y="774720"/>
            <a:ext cx="1079280" cy="1385640"/>
          </a:xfrm>
          <a:prstGeom prst="rect">
            <a:avLst/>
          </a:prstGeom>
          <a:ln>
            <a:noFill/>
          </a:ln>
        </p:spPr>
      </p:pic>
      <p:sp>
        <p:nvSpPr>
          <p:cNvPr id="7" name="PlaceHolder 7"/>
          <p:cNvSpPr>
            <a:spLocks noGrp="1"/>
          </p:cNvSpPr>
          <p:nvPr>
            <p:ph type="title"/>
          </p:nvPr>
        </p:nvSpPr>
        <p:spPr>
          <a:xfrm>
            <a:off x="2430360" y="2160720"/>
            <a:ext cx="6921000" cy="21524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97000"/>
              </a:lnSpc>
            </a:pPr>
            <a:r>
              <a:rPr lang="en-GB" sz="3600" strike="noStrike">
                <a:solidFill>
                  <a:srgbClr val="185DC4"/>
                </a:solidFill>
                <a:latin typeface="Open Sans Condensed"/>
                <a:ea typeface="SimSun"/>
              </a:rPr>
              <a:t>Modifiez le style du titre</a:t>
            </a:r>
            <a:endParaRPr/>
          </a:p>
        </p:txBody>
      </p:sp>
      <p:sp>
        <p:nvSpPr>
          <p:cNvPr id="8" name="PlaceHolder 8"/>
          <p:cNvSpPr>
            <a:spLocks noGrp="1"/>
          </p:cNvSpPr>
          <p:nvPr>
            <p:ph type="body"/>
          </p:nvPr>
        </p:nvSpPr>
        <p:spPr>
          <a:xfrm>
            <a:off x="2700360" y="4500720"/>
            <a:ext cx="7911720" cy="3749400"/>
          </a:xfrm>
          <a:prstGeom prst="rect">
            <a:avLst/>
          </a:prstGeom>
        </p:spPr>
        <p:txBody>
          <a:bodyPr lIns="0" tIns="21240" rIns="0" bIns="0"/>
          <a:lstStyle/>
          <a:p>
            <a:pPr>
              <a:buSzPct val="45000"/>
              <a:buFont typeface="StarSymbol"/>
              <a:buChar char=""/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Cliquez pour éditer le format du plan de texte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Second niveau de plan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Troisième niveau de plan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Quatrième niveau de plan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Cinquième niveau de plan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Sixième niveau de plan</a:t>
            </a:r>
            <a:endParaRPr/>
          </a:p>
          <a:p>
            <a:pPr>
              <a:lnSpc>
                <a:spcPct val="100000"/>
              </a:lnSpc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Septième niveau de planModifier les styles du texte du masque</a:t>
            </a:r>
            <a:endParaRPr/>
          </a:p>
          <a:p>
            <a:r>
              <a:rPr lang="en-GB" sz="2100" strike="noStrike">
                <a:solidFill>
                  <a:srgbClr val="000000"/>
                </a:solidFill>
                <a:latin typeface="Arial"/>
                <a:ea typeface="SimSun"/>
              </a:rPr>
              <a:t>Deuxième niveau</a:t>
            </a:r>
            <a:endParaRPr/>
          </a:p>
          <a:p>
            <a:r>
              <a:rPr lang="en-GB" strike="noStrike">
                <a:solidFill>
                  <a:srgbClr val="000000"/>
                </a:solidFill>
                <a:latin typeface="Arial"/>
                <a:ea typeface="SimSun"/>
              </a:rPr>
              <a:t>Troisième niveau</a:t>
            </a:r>
            <a:endParaRPr/>
          </a:p>
          <a:p>
            <a:r>
              <a:rPr lang="en-GB" sz="1500" strike="noStrike">
                <a:solidFill>
                  <a:srgbClr val="000000"/>
                </a:solidFill>
                <a:latin typeface="Arial"/>
                <a:ea typeface="SimSun"/>
              </a:rPr>
              <a:t>Quatrième niveau</a:t>
            </a:r>
            <a:endParaRPr/>
          </a:p>
          <a:p>
            <a:r>
              <a:rPr lang="en-GB" sz="1500" strike="noStrike">
                <a:solidFill>
                  <a:srgbClr val="000000"/>
                </a:solidFill>
                <a:latin typeface="Arial"/>
                <a:ea typeface="SimSun"/>
              </a:rPr>
              <a:t>Cinquième niveau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08474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3"/>
          <p:cNvPicPr/>
          <p:nvPr/>
        </p:nvPicPr>
        <p:blipFill>
          <a:blip r:embed="rId16"/>
          <a:stretch/>
        </p:blipFill>
        <p:spPr>
          <a:xfrm>
            <a:off x="360360" y="5759280"/>
            <a:ext cx="3600000" cy="360000"/>
          </a:xfrm>
          <a:prstGeom prst="rect">
            <a:avLst/>
          </a:prstGeom>
          <a:ln>
            <a:noFill/>
          </a:ln>
        </p:spPr>
      </p:pic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b"/>
          <a:lstStyle/>
          <a:p>
            <a:pPr>
              <a:lnSpc>
                <a:spcPct val="97000"/>
              </a:lnSpc>
            </a:pPr>
            <a:r>
              <a:rPr lang="en-GB" sz="3200" strike="noStrike">
                <a:solidFill>
                  <a:srgbClr val="185DC4"/>
                </a:solidFill>
                <a:latin typeface="Open Sans Condensed"/>
                <a:ea typeface="SimSun"/>
              </a:rPr>
              <a:t>Modifiez le style du titre</a:t>
            </a:r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8991360" cy="3749400"/>
          </a:xfrm>
          <a:prstGeom prst="rect">
            <a:avLst/>
          </a:prstGeom>
        </p:spPr>
        <p:txBody>
          <a:bodyPr lIns="0" tIns="21240" rIns="0" bIns="0"/>
          <a:lstStyle/>
          <a:p>
            <a:pPr>
              <a:buSzPct val="45000"/>
              <a:buFont typeface="StarSymbol"/>
              <a:buChar char=""/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Cliquez pour éditer le format du plan de texte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Second niveau de plan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Troisième niveau de plan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Quatrième niveau de plan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Cinquième niveau de plan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Sixième niveau de plan</a:t>
            </a:r>
            <a:endParaRPr/>
          </a:p>
          <a:p>
            <a:pPr>
              <a:lnSpc>
                <a:spcPct val="100000"/>
              </a:lnSpc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Septième niveau de planModifier les styles du texte du masque</a:t>
            </a:r>
            <a:endParaRPr/>
          </a:p>
          <a:p>
            <a:r>
              <a:rPr lang="en-GB" sz="2200" strike="noStrike">
                <a:solidFill>
                  <a:srgbClr val="000000"/>
                </a:solidFill>
                <a:latin typeface="Arial"/>
                <a:ea typeface="SimSun"/>
              </a:rPr>
              <a:t>Deuxième niveau</a:t>
            </a:r>
            <a:endParaRPr/>
          </a:p>
          <a:p>
            <a:r>
              <a:rPr lang="en-GB" sz="2100" strike="noStrike">
                <a:solidFill>
                  <a:srgbClr val="000000"/>
                </a:solidFill>
                <a:latin typeface="Arial"/>
                <a:ea typeface="SimSun"/>
              </a:rPr>
              <a:t>Troisième niveau</a:t>
            </a:r>
            <a:endParaRPr/>
          </a:p>
          <a:p>
            <a:r>
              <a:rPr lang="en-GB" sz="1700" strike="noStrike">
                <a:solidFill>
                  <a:srgbClr val="000000"/>
                </a:solidFill>
                <a:latin typeface="Arial"/>
                <a:ea typeface="SimSun"/>
              </a:rPr>
              <a:t>Quatrième niveau</a:t>
            </a:r>
            <a:endParaRPr/>
          </a:p>
          <a:p>
            <a:r>
              <a:rPr lang="en-GB" sz="1700" strike="noStrike">
                <a:solidFill>
                  <a:srgbClr val="000000"/>
                </a:solidFill>
                <a:latin typeface="Arial"/>
                <a:ea typeface="SimSun"/>
              </a:rPr>
              <a:t>Cinquième niveau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39799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2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3"/>
          <p:cNvPicPr/>
          <p:nvPr/>
        </p:nvPicPr>
        <p:blipFill>
          <a:blip r:embed="rId14"/>
          <a:stretch/>
        </p:blipFill>
        <p:spPr>
          <a:xfrm>
            <a:off x="360360" y="5759280"/>
            <a:ext cx="3599640" cy="359640"/>
          </a:xfrm>
          <a:prstGeom prst="rect">
            <a:avLst/>
          </a:prstGeom>
          <a:ln>
            <a:noFill/>
          </a:ln>
        </p:spPr>
      </p:pic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86000" y="258480"/>
            <a:ext cx="8747640" cy="108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z="4400">
                <a:latin typeface="Arial"/>
              </a:rPr>
              <a:t>Cliquez pour éditer le format du texte-titre</a:t>
            </a:r>
            <a:endParaRPr/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86000" y="1516320"/>
            <a:ext cx="8747640" cy="37580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fr-FR" sz="3200">
                <a:latin typeface="Arial"/>
              </a:rPr>
              <a:t>Cliquez pour éditer le format du plan de texte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fr-FR" sz="2800">
                <a:latin typeface="Arial"/>
              </a:rPr>
              <a:t>Second niveau de plan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fr-FR" sz="2400">
                <a:latin typeface="Arial"/>
              </a:rPr>
              <a:t>Troisième niveau de plan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fr-FR" sz="2000">
                <a:latin typeface="Arial"/>
              </a:rPr>
              <a:t>Quatrième niveau de plan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fr-FR" sz="2000">
                <a:latin typeface="Arial"/>
              </a:rPr>
              <a:t>Cinquième niveau de plan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fr-FR" sz="2000">
                <a:latin typeface="Arial"/>
              </a:rPr>
              <a:t>Sixième niveau de plan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fr-FR" sz="2000">
                <a:latin typeface="Arial"/>
              </a:rPr>
              <a:t>Septième niveau de plan</a:t>
            </a:r>
            <a:endParaRPr/>
          </a:p>
        </p:txBody>
      </p:sp>
      <p:sp>
        <p:nvSpPr>
          <p:cNvPr id="83" name="PlaceHolder 3"/>
          <p:cNvSpPr>
            <a:spLocks noGrp="1"/>
          </p:cNvSpPr>
          <p:nvPr>
            <p:ph type="dt"/>
          </p:nvPr>
        </p:nvSpPr>
        <p:spPr>
          <a:xfrm>
            <a:off x="486000" y="5903280"/>
            <a:ext cx="2264400" cy="4467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 sz="1400">
                <a:latin typeface="Times New Roman"/>
              </a:rPr>
              <a:t>&lt;date/heure&gt;</a:t>
            </a:r>
            <a:endParaRPr/>
          </a:p>
        </p:txBody>
      </p:sp>
      <p:sp>
        <p:nvSpPr>
          <p:cNvPr id="84" name="PlaceHolder 4"/>
          <p:cNvSpPr>
            <a:spLocks noGrp="1"/>
          </p:cNvSpPr>
          <p:nvPr>
            <p:ph type="ftr"/>
          </p:nvPr>
        </p:nvSpPr>
        <p:spPr>
          <a:xfrm>
            <a:off x="3324240" y="5903280"/>
            <a:ext cx="3080880" cy="44676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fr-FR" sz="1400">
                <a:latin typeface="Times New Roman"/>
              </a:rPr>
              <a:t>&lt;pied de page&gt;</a:t>
            </a:r>
            <a:endParaRPr/>
          </a:p>
        </p:txBody>
      </p:sp>
      <p:sp>
        <p:nvSpPr>
          <p:cNvPr id="85" name="PlaceHolder 5"/>
          <p:cNvSpPr>
            <a:spLocks noGrp="1"/>
          </p:cNvSpPr>
          <p:nvPr>
            <p:ph type="sldNum"/>
          </p:nvPr>
        </p:nvSpPr>
        <p:spPr>
          <a:xfrm>
            <a:off x="6969240" y="5903280"/>
            <a:ext cx="2264400" cy="44676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68820606-2191-4864-A59E-9BEFDDF1849F}" type="slidenum">
              <a:rPr lang="fr-FR" sz="1400">
                <a:latin typeface="Times New Roman"/>
              </a:rPr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222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00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fr-FR" sz="3200">
                <a:latin typeface="Open Sans Condensed"/>
              </a:rPr>
              <a:t>Cliquez pour éditer le format du texte-titre</a:t>
            </a:r>
            <a:endParaRPr/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360000" y="1515600"/>
            <a:ext cx="9000000" cy="37584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fr-FR" sz="2400">
                <a:latin typeface="Arial"/>
              </a:rPr>
              <a:t>Cliquez pour éditer le format du plan de texte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fr-FR" sz="2200">
                <a:latin typeface="Arial"/>
              </a:rPr>
              <a:t>Second niveau de plan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fr-FR" sz="2060">
                <a:latin typeface="Arial"/>
              </a:rPr>
              <a:t>Troisième niveau de plan</a:t>
            </a:r>
            <a:endParaRPr/>
          </a:p>
          <a:p>
            <a:pPr lvl="3">
              <a:buSzPct val="45000"/>
              <a:buFont typeface="StarSymbol"/>
              <a:buChar char=""/>
            </a:pPr>
            <a:r>
              <a:rPr lang="fr-FR" sz="1710">
                <a:latin typeface="Arial"/>
              </a:rPr>
              <a:t>Quatrième niveau de plan</a:t>
            </a:r>
            <a:endParaRPr/>
          </a:p>
          <a:p>
            <a:pPr lvl="4">
              <a:buSzPct val="75000"/>
              <a:buFont typeface="StarSymbol"/>
              <a:buChar char=""/>
            </a:pPr>
            <a:r>
              <a:rPr lang="fr-FR" sz="1710">
                <a:latin typeface="Arial"/>
              </a:rPr>
              <a:t>Cinquième niveau de plan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fr-FR" sz="1710">
                <a:latin typeface="Arial"/>
              </a:rPr>
              <a:t>Sixième niveau de plan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fr-FR" sz="1710">
                <a:latin typeface="Arial"/>
              </a:rPr>
              <a:t>Septième niveau de plan</a:t>
            </a:r>
            <a:endParaRPr/>
          </a:p>
        </p:txBody>
      </p:sp>
      <p:pic>
        <p:nvPicPr>
          <p:cNvPr id="2" name="Image 1"/>
          <p:cNvPicPr/>
          <p:nvPr/>
        </p:nvPicPr>
        <p:blipFill>
          <a:blip r:embed="rId14"/>
          <a:stretch/>
        </p:blipFill>
        <p:spPr>
          <a:xfrm>
            <a:off x="360360" y="5760000"/>
            <a:ext cx="3600000" cy="3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2461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5.jpg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64680" y="2100454"/>
            <a:ext cx="8990901" cy="2064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2902" tIns="36451" rIns="72902" bIns="36451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29051"/>
            <a:endParaRPr lang="fr-FR" altLang="fr-FR" sz="3600" dirty="0"/>
          </a:p>
          <a:p>
            <a:pPr algn="ctr" defTabSz="729051"/>
            <a:r>
              <a:rPr lang="fr-FR" altLang="fr-FR" sz="3600" b="1" dirty="0">
                <a:solidFill>
                  <a:schemeClr val="accent5">
                    <a:lumMod val="75000"/>
                  </a:schemeClr>
                </a:solidFill>
              </a:rPr>
              <a:t>L</a:t>
            </a:r>
            <a:r>
              <a:rPr lang="fr-FR" altLang="fr-FR" sz="3600" b="1" dirty="0" smtClean="0">
                <a:solidFill>
                  <a:schemeClr val="accent5">
                    <a:lumMod val="75000"/>
                  </a:schemeClr>
                </a:solidFill>
              </a:rPr>
              <a:t>es projets immobiliers du MAA</a:t>
            </a:r>
          </a:p>
          <a:p>
            <a:pPr defTabSz="729051"/>
            <a:endParaRPr lang="fr-FR" altLang="fr-FR" sz="1435" dirty="0">
              <a:solidFill>
                <a:schemeClr val="accent5">
                  <a:lumMod val="75000"/>
                </a:schemeClr>
              </a:solidFill>
            </a:endParaRPr>
          </a:p>
          <a:p>
            <a:pPr algn="ctr" defTabSz="729051"/>
            <a:r>
              <a:rPr lang="fr-FR" altLang="fr-FR" sz="1435" dirty="0" smtClean="0"/>
              <a:t>GT SPSI du 25/01/2022</a:t>
            </a:r>
            <a:endParaRPr lang="fr-FR" altLang="fr-FR" sz="1435" dirty="0"/>
          </a:p>
          <a:p>
            <a:pPr defTabSz="729051"/>
            <a:r>
              <a:rPr lang="fr-FR" altLang="fr-FR" sz="1435" dirty="0"/>
              <a:t>  </a:t>
            </a:r>
          </a:p>
          <a:p>
            <a:pPr defTabSz="729051"/>
            <a:endParaRPr lang="fr-FR" altLang="fr-FR" sz="1435" dirty="0"/>
          </a:p>
        </p:txBody>
      </p:sp>
    </p:spTree>
    <p:extLst>
      <p:ext uri="{BB962C8B-B14F-4D97-AF65-F5344CB8AC3E}">
        <p14:creationId xmlns:p14="http://schemas.microsoft.com/office/powerpoint/2010/main" val="17148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Espace réservé du contenu 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636" y="1299981"/>
            <a:ext cx="2841624" cy="4262437"/>
          </a:xfrm>
        </p:spPr>
      </p:pic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Varenne – Bâtiment E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660" y="1322841"/>
            <a:ext cx="3292022" cy="426243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13869" y="1305136"/>
            <a:ext cx="1489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Vues Projet : </a:t>
            </a: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109208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060522" y="338509"/>
            <a:ext cx="7599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Zoning des services à la livraison du bâtiment 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E 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940526" y="1324452"/>
            <a:ext cx="7646125" cy="3665559"/>
          </a:xfrm>
        </p:spPr>
        <p:txBody>
          <a:bodyPr/>
          <a:lstStyle/>
          <a:p>
            <a:pPr marL="0" indent="0">
              <a:buNone/>
            </a:pPr>
            <a:endParaRPr lang="fr-FR" sz="2400" b="1" dirty="0" smtClean="0"/>
          </a:p>
          <a:p>
            <a:pPr marL="0" indent="0">
              <a:buNone/>
            </a:pPr>
            <a:r>
              <a:rPr lang="fr-FR" sz="2400" b="1" dirty="0" smtClean="0"/>
              <a:t>Orientations</a:t>
            </a:r>
          </a:p>
          <a:p>
            <a:pPr marL="0" indent="0">
              <a:buNone/>
            </a:pPr>
            <a:endParaRPr lang="en-US" sz="2000" dirty="0" smtClean="0">
              <a:solidFill>
                <a:srgbClr val="00000A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fr-FR" sz="2000" dirty="0" smtClean="0"/>
              <a:t>Projet de regroupement du SRH sur le bâtiment E (Agents de Varenne, en provenance de Maine et de Vaugirard)</a:t>
            </a:r>
            <a:endParaRPr lang="en-US" sz="2000" dirty="0" smtClean="0">
              <a:solidFill>
                <a:srgbClr val="00000A"/>
              </a:solidFill>
              <a:latin typeface="Arial" panose="020B0604020202020204" pitchFamily="34" charset="0"/>
            </a:endParaRPr>
          </a:p>
          <a:p>
            <a:r>
              <a:rPr lang="en-US" sz="2000" dirty="0" err="1" smtClean="0">
                <a:solidFill>
                  <a:srgbClr val="00000A"/>
                </a:solidFill>
                <a:latin typeface="Arial" panose="020B0604020202020204" pitchFamily="34" charset="0"/>
              </a:rPr>
              <a:t>Projet</a:t>
            </a:r>
            <a:r>
              <a:rPr lang="en-US" sz="2000" dirty="0" smtClean="0">
                <a:solidFill>
                  <a:srgbClr val="00000A"/>
                </a:solidFill>
                <a:latin typeface="Arial" panose="020B0604020202020204" pitchFamily="34" charset="0"/>
              </a:rPr>
              <a:t> de regroupement des agents du SAFSL </a:t>
            </a:r>
            <a:r>
              <a:rPr lang="en-US" sz="2000" dirty="0" err="1" smtClean="0">
                <a:solidFill>
                  <a:srgbClr val="00000A"/>
                </a:solidFill>
                <a:latin typeface="Arial" panose="020B0604020202020204" pitchFamily="34" charset="0"/>
              </a:rPr>
              <a:t>dans</a:t>
            </a:r>
            <a:r>
              <a:rPr lang="en-US" sz="2000" dirty="0" smtClean="0">
                <a:solidFill>
                  <a:srgbClr val="00000A"/>
                </a:solidFill>
                <a:latin typeface="Arial" panose="020B0604020202020204" pitchFamily="34" charset="0"/>
              </a:rPr>
              <a:t> le </a:t>
            </a:r>
            <a:r>
              <a:rPr lang="en-US" sz="2000" dirty="0" err="1" smtClean="0">
                <a:solidFill>
                  <a:srgbClr val="00000A"/>
                </a:solidFill>
                <a:latin typeface="Arial" panose="020B0604020202020204" pitchFamily="34" charset="0"/>
              </a:rPr>
              <a:t>bâtiment</a:t>
            </a:r>
            <a:r>
              <a:rPr lang="en-US" sz="2000" dirty="0" smtClean="0">
                <a:solidFill>
                  <a:srgbClr val="00000A"/>
                </a:solidFill>
                <a:latin typeface="Arial" panose="020B0604020202020204" pitchFamily="34" charset="0"/>
              </a:rPr>
              <a:t> D</a:t>
            </a:r>
          </a:p>
          <a:p>
            <a:r>
              <a:rPr lang="en-US" sz="2000" dirty="0" err="1" smtClean="0">
                <a:solidFill>
                  <a:srgbClr val="00000A"/>
                </a:solidFill>
                <a:latin typeface="Arial" panose="020B0604020202020204" pitchFamily="34" charset="0"/>
              </a:rPr>
              <a:t>Aménagement</a:t>
            </a:r>
            <a:r>
              <a:rPr lang="en-US" sz="2000" dirty="0" smtClean="0">
                <a:solidFill>
                  <a:srgbClr val="00000A"/>
                </a:solidFill>
                <a:latin typeface="Arial" panose="020B0604020202020204" pitchFamily="34" charset="0"/>
              </a:rPr>
              <a:t> du </a:t>
            </a:r>
            <a:r>
              <a:rPr lang="en-US" sz="2000" dirty="0" err="1" smtClean="0">
                <a:solidFill>
                  <a:srgbClr val="00000A"/>
                </a:solidFill>
                <a:latin typeface="Arial" panose="020B0604020202020204" pitchFamily="34" charset="0"/>
              </a:rPr>
              <a:t>bâtiment</a:t>
            </a:r>
            <a:r>
              <a:rPr lang="en-US" sz="2000" dirty="0" smtClean="0">
                <a:solidFill>
                  <a:srgbClr val="00000A"/>
                </a:solidFill>
                <a:latin typeface="Arial" panose="020B0604020202020204" pitchFamily="34" charset="0"/>
              </a:rPr>
              <a:t> B</a:t>
            </a:r>
          </a:p>
          <a:p>
            <a:r>
              <a:rPr lang="fr-FR" sz="2000" dirty="0" smtClean="0">
                <a:solidFill>
                  <a:srgbClr val="00000A"/>
                </a:solidFill>
                <a:latin typeface="Arial" panose="020B0604020202020204" pitchFamily="34" charset="0"/>
              </a:rPr>
              <a:t>Optimisation</a:t>
            </a:r>
            <a:r>
              <a:rPr lang="en-US" sz="2000" dirty="0" smtClean="0">
                <a:solidFill>
                  <a:srgbClr val="00000A"/>
                </a:solidFill>
                <a:latin typeface="Arial" panose="020B0604020202020204" pitchFamily="34" charset="0"/>
              </a:rPr>
              <a:t> du </a:t>
            </a:r>
            <a:r>
              <a:rPr lang="fr-FR" sz="2000" dirty="0" smtClean="0">
                <a:solidFill>
                  <a:srgbClr val="00000A"/>
                </a:solidFill>
                <a:latin typeface="Arial" panose="020B0604020202020204" pitchFamily="34" charset="0"/>
              </a:rPr>
              <a:t>nombre</a:t>
            </a:r>
            <a:r>
              <a:rPr lang="en-US" sz="2000" dirty="0" smtClean="0">
                <a:solidFill>
                  <a:srgbClr val="00000A"/>
                </a:solidFill>
                <a:latin typeface="Arial" panose="020B0604020202020204" pitchFamily="34" charset="0"/>
              </a:rPr>
              <a:t> de </a:t>
            </a:r>
            <a:r>
              <a:rPr lang="en-US" sz="2000" dirty="0" err="1" smtClean="0">
                <a:solidFill>
                  <a:srgbClr val="00000A"/>
                </a:solidFill>
                <a:latin typeface="Arial" panose="020B0604020202020204" pitchFamily="34" charset="0"/>
              </a:rPr>
              <a:t>postes</a:t>
            </a:r>
            <a:r>
              <a:rPr lang="en-US" sz="2000" dirty="0" smtClean="0">
                <a:solidFill>
                  <a:srgbClr val="00000A"/>
                </a:solidFill>
                <a:latin typeface="Arial" panose="020B0604020202020204" pitchFamily="34" charset="0"/>
              </a:rPr>
              <a:t> de travail sur </a:t>
            </a:r>
            <a:r>
              <a:rPr lang="en-US" sz="2000" dirty="0" err="1" smtClean="0">
                <a:solidFill>
                  <a:srgbClr val="00000A"/>
                </a:solidFill>
                <a:latin typeface="Arial" panose="020B0604020202020204" pitchFamily="34" charset="0"/>
              </a:rPr>
              <a:t>chacun</a:t>
            </a:r>
            <a:r>
              <a:rPr lang="en-US" sz="2000" dirty="0" smtClean="0">
                <a:solidFill>
                  <a:srgbClr val="00000A"/>
                </a:solidFill>
                <a:latin typeface="Arial" panose="020B0604020202020204" pitchFamily="34" charset="0"/>
              </a:rPr>
              <a:t> des sites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57051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060522" y="338509"/>
            <a:ext cx="7599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Zoning des services à la livraison du bâtiment E</a:t>
            </a:r>
          </a:p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940526" y="1324452"/>
            <a:ext cx="7646125" cy="3665559"/>
          </a:xfrm>
        </p:spPr>
        <p:txBody>
          <a:bodyPr/>
          <a:lstStyle/>
          <a:p>
            <a:pPr marL="0" lvl="0" indent="0">
              <a:buNone/>
            </a:pPr>
            <a:endParaRPr lang="fr-FR" sz="2400" b="1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fr-FR" sz="2400" b="1" dirty="0" smtClean="0">
                <a:solidFill>
                  <a:prstClr val="black"/>
                </a:solidFill>
              </a:rPr>
              <a:t>Environnement de travail</a:t>
            </a:r>
          </a:p>
          <a:p>
            <a:pPr lvl="0"/>
            <a:endParaRPr lang="fr-FR" sz="2000" dirty="0" smtClean="0">
              <a:solidFill>
                <a:prstClr val="black"/>
              </a:solidFill>
            </a:endParaRPr>
          </a:p>
          <a:p>
            <a:pPr lvl="0"/>
            <a:r>
              <a:rPr lang="fr-FR" sz="2000" dirty="0" smtClean="0">
                <a:solidFill>
                  <a:prstClr val="black"/>
                </a:solidFill>
              </a:rPr>
              <a:t>Bureaux rénovés et fonctionnels</a:t>
            </a:r>
            <a:endParaRPr lang="fr-FR" sz="2000" dirty="0">
              <a:solidFill>
                <a:prstClr val="black"/>
              </a:solidFill>
            </a:endParaRPr>
          </a:p>
          <a:p>
            <a:pPr lvl="0"/>
            <a:r>
              <a:rPr lang="fr-FR" sz="2000" dirty="0" smtClean="0">
                <a:solidFill>
                  <a:prstClr val="black"/>
                </a:solidFill>
              </a:rPr>
              <a:t>Bureaux occupés au maximum par 4 personnels permanents mais permettant l’accueil temporaire de stagiaires, vacataires ou apprentis.</a:t>
            </a:r>
          </a:p>
          <a:p>
            <a:pPr lvl="0"/>
            <a:r>
              <a:rPr lang="fr-FR" sz="2000" dirty="0" smtClean="0">
                <a:solidFill>
                  <a:prstClr val="black"/>
                </a:solidFill>
              </a:rPr>
              <a:t>Equipement enrichi des bureaux : cloisons acoustiques, brises vues, plexiglass, casques 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799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Zoning des services 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sur le site de Vaugirard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940526" y="1324452"/>
            <a:ext cx="7646125" cy="4205491"/>
          </a:xfrm>
        </p:spPr>
        <p:txBody>
          <a:bodyPr/>
          <a:lstStyle/>
          <a:p>
            <a:pPr marL="0" lvl="0" indent="0">
              <a:buNone/>
            </a:pPr>
            <a:r>
              <a:rPr lang="fr-FR" sz="2400" b="1" dirty="0" smtClean="0">
                <a:solidFill>
                  <a:prstClr val="black"/>
                </a:solidFill>
              </a:rPr>
              <a:t>Orientations</a:t>
            </a:r>
          </a:p>
          <a:p>
            <a:pPr lvl="0"/>
            <a:r>
              <a:rPr lang="fr-FR" sz="1800" dirty="0" smtClean="0">
                <a:solidFill>
                  <a:prstClr val="black"/>
                </a:solidFill>
              </a:rPr>
              <a:t>Maintien du CGAAER de la DGAL, des services techniques et de la FSU sur le site de Vaugirard</a:t>
            </a:r>
          </a:p>
          <a:p>
            <a:pPr lvl="0"/>
            <a:r>
              <a:rPr lang="fr-FR" sz="1800" dirty="0" smtClean="0">
                <a:solidFill>
                  <a:prstClr val="black"/>
                </a:solidFill>
              </a:rPr>
              <a:t>Relocalisation des bureaux de l’ASMA sur Maine</a:t>
            </a:r>
          </a:p>
          <a:p>
            <a:pPr lvl="0"/>
            <a:r>
              <a:rPr lang="fr-FR" sz="1800" dirty="0" smtClean="0">
                <a:solidFill>
                  <a:prstClr val="black"/>
                </a:solidFill>
              </a:rPr>
              <a:t>Alliance du Trèfle, FVI et AMOMA : à préciser</a:t>
            </a:r>
          </a:p>
          <a:p>
            <a:pPr lvl="0"/>
            <a:r>
              <a:rPr lang="fr-FR" sz="1800" dirty="0" smtClean="0">
                <a:solidFill>
                  <a:prstClr val="black"/>
                </a:solidFill>
              </a:rPr>
              <a:t>Déménagements pas avant juin 2022 compte tenu des enjeux liés à la présidence française de l’UE</a:t>
            </a:r>
          </a:p>
          <a:p>
            <a:pPr lvl="0"/>
            <a:r>
              <a:rPr lang="fr-FR" sz="1800" dirty="0">
                <a:solidFill>
                  <a:prstClr val="black"/>
                </a:solidFill>
              </a:rPr>
              <a:t>Optimisation du nombre de postes </a:t>
            </a:r>
            <a:r>
              <a:rPr lang="fr-FR" sz="1800" dirty="0" smtClean="0">
                <a:solidFill>
                  <a:prstClr val="black"/>
                </a:solidFill>
              </a:rPr>
              <a:t>de travail</a:t>
            </a:r>
            <a:endParaRPr lang="fr-FR" sz="1800" dirty="0">
              <a:solidFill>
                <a:prstClr val="black"/>
              </a:solidFill>
            </a:endParaRPr>
          </a:p>
          <a:p>
            <a:r>
              <a:rPr lang="fr-FR" sz="1800" dirty="0" smtClean="0"/>
              <a:t>Création de locaux de convivialité</a:t>
            </a:r>
          </a:p>
          <a:p>
            <a:r>
              <a:rPr lang="fr-FR" sz="1800" dirty="0" smtClean="0"/>
              <a:t>Acquisition de mobiliers neufs adaptés aux bureaux mutualisés</a:t>
            </a:r>
          </a:p>
          <a:p>
            <a:r>
              <a:rPr lang="fr-FR" sz="1800" dirty="0" smtClean="0"/>
              <a:t>Recloisonnements ponctuels</a:t>
            </a:r>
          </a:p>
          <a:p>
            <a:r>
              <a:rPr lang="fr-FR" sz="1800" dirty="0" smtClean="0"/>
              <a:t>Rafraichissements des locaux lorsque cela sera nécessaire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351595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6649" y="2025919"/>
            <a:ext cx="368623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Remise en février 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2020 des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études de faisabilité (sur base de 2 scénarios)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Désignation MOE : fin 2020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Etudes : 2021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Approbation APD le 07/01/2022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Travaux: 2023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060522" y="153843"/>
            <a:ext cx="7599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Barbet de </a:t>
            </a: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Jouy - Projet de requalification de l’entrée du site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282" y="1746739"/>
            <a:ext cx="4867817" cy="363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" y="1386270"/>
            <a:ext cx="4841324" cy="3947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552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R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emplacement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des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huisseries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sur le 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site (environ 470) et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rénovation de la toiture </a:t>
            </a: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côté </a:t>
            </a:r>
            <a:r>
              <a:rPr kumimoji="0" lang="fr-FR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sud : 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APD en cours de validation, à suivre dépôt du permis de construire et dossier de consultation des entreprises pour travaux</a:t>
            </a:r>
          </a:p>
          <a:p>
            <a:pPr marL="266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552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Remplacement du 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monte-charge BJ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n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ord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: entreprise de travaux désignée, début des travaux en mars, jusqu’à l’été 2022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060522" y="338509"/>
            <a:ext cx="7599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Autres travaux tous sites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– </a:t>
            </a: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Huisseries / monte-charge Barbet de Jouy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684" y="1783288"/>
            <a:ext cx="4494329" cy="335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4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224" y="1255471"/>
            <a:ext cx="465579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266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Changement des 69 huisseries du bâtiment C (aile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Villeroy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et passerelle) :</a:t>
            </a:r>
          </a:p>
          <a:p>
            <a:pPr marL="266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266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- permis de construire obtenu</a:t>
            </a:r>
          </a:p>
          <a:p>
            <a:pPr marL="266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- entreprise de travaux recrutée</a:t>
            </a:r>
          </a:p>
          <a:p>
            <a:pPr marL="266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- planification des travaux en liaison</a:t>
            </a:r>
            <a:r>
              <a:rPr kumimoji="0" lang="fr-FR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avec le planning des travaux du bâtiment E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Autres travaux tous sites – Huisseries Varenne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417" y="2139962"/>
            <a:ext cx="4602116" cy="306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15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" y="1306758"/>
            <a:ext cx="484132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Lancement des études de la signalétique des bâtiments C et E - Varenne : 2</a:t>
            </a:r>
            <a:r>
              <a:rPr kumimoji="0" lang="fr-FR" sz="20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e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semestre 2021. 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Autres travaux tous sites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– </a:t>
            </a: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Signalétique Varenne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646" y="1427843"/>
            <a:ext cx="2240203" cy="474686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529" y="2692138"/>
            <a:ext cx="2016048" cy="121791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529" y="1427843"/>
            <a:ext cx="2016048" cy="115184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529" y="4022501"/>
            <a:ext cx="2016047" cy="215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8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7975" y="2274888"/>
            <a:ext cx="428356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Remplacement des deux chaudières gaz de la chaufferie du site de Maine, en lien avec APT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: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travaux en cours de réception, chaufferie opérationnelle depuis octobre 2021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Maine – Remplacement chaudières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9513" y="1596391"/>
            <a:ext cx="4208466" cy="368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3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Maine – Reconversion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du </a:t>
            </a: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bâtiment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A</a:t>
            </a:r>
            <a:r>
              <a:rPr kumimoji="0" lang="fr-F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groparistech</a:t>
            </a: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07975" y="3637687"/>
            <a:ext cx="35028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Construction en 1950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urface de plancher 5660 m²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2 sous-sol et 4 niveaux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G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rande qualité architecturale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Potentiel de mutabilité notable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107543" y="1250248"/>
            <a:ext cx="539931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Calendrier prévisionnel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Octobre 2021 : Lancement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de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l’étude de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faisabilité et de programmation en vue de la restructuration du bâtiment en espaces tertiaires pour l’accueil de 300 postes de travail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Décembre 2021 : Rendu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de la première phase « synthèse des données 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»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1</a:t>
            </a:r>
            <a:r>
              <a:rPr kumimoji="0" lang="fr-FR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er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semestre 2022 : Etudes de faisabilité et programmation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3</a:t>
            </a:r>
            <a:r>
              <a:rPr kumimoji="0" lang="fr-FR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ème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T 2022 : Démarrage des études de maîtrise d’œuvre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4</a:t>
            </a:r>
            <a:r>
              <a:rPr kumimoji="0" lang="fr-FR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ème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T 2023 – 4</a:t>
            </a:r>
            <a:r>
              <a:rPr kumimoji="0" lang="fr-FR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ème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T 2025 : Travaux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685" y="1238995"/>
            <a:ext cx="1796999" cy="210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4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43055" y="1274618"/>
            <a:ext cx="9234152" cy="43311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72902" tIns="36451" rIns="72902" bIns="36451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42913" indent="-358775" defTabSz="729051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fr-FR" altLang="fr-FR" sz="1600" b="1" dirty="0" smtClean="0">
                <a:solidFill>
                  <a:schemeClr val="accent5">
                    <a:lumMod val="50000"/>
                  </a:schemeClr>
                </a:solidFill>
              </a:rPr>
              <a:t>Site de Varenne</a:t>
            </a:r>
          </a:p>
          <a:p>
            <a:pPr marL="895350" lvl="1" indent="-454025" defTabSz="729051"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fr-FR" altLang="fr-FR" sz="1400" dirty="0" smtClean="0">
                <a:solidFill>
                  <a:schemeClr val="accent5">
                    <a:lumMod val="50000"/>
                  </a:schemeClr>
                </a:solidFill>
              </a:rPr>
              <a:t>Travaux du bâtiment E</a:t>
            </a:r>
          </a:p>
          <a:p>
            <a:pPr marL="442913" indent="-358775" defTabSz="729051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fr-FR" altLang="fr-FR" sz="1600" b="1" dirty="0" smtClean="0">
                <a:solidFill>
                  <a:schemeClr val="accent5">
                    <a:lumMod val="50000"/>
                  </a:schemeClr>
                </a:solidFill>
              </a:rPr>
              <a:t>Zoning des services à la livraison du bâtiment E</a:t>
            </a:r>
            <a:endParaRPr lang="fr-FR" altLang="fr-FR" sz="1400" dirty="0">
              <a:solidFill>
                <a:schemeClr val="accent5">
                  <a:lumMod val="50000"/>
                </a:schemeClr>
              </a:solidFill>
            </a:endParaRPr>
          </a:p>
          <a:p>
            <a:pPr marL="442913" indent="-358775" defTabSz="729051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fr-FR" altLang="fr-FR" sz="1600" b="1" dirty="0" smtClean="0">
                <a:solidFill>
                  <a:schemeClr val="accent5">
                    <a:lumMod val="50000"/>
                  </a:schemeClr>
                </a:solidFill>
              </a:rPr>
              <a:t>Site de Barbet de Jouy</a:t>
            </a:r>
            <a:endParaRPr lang="fr-FR" altLang="fr-FR" sz="14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895350" lvl="1" indent="-452438" defTabSz="729051">
              <a:spcAft>
                <a:spcPts val="200"/>
              </a:spcAft>
              <a:buFont typeface="Wingdings" panose="05000000000000000000" pitchFamily="2" charset="2"/>
              <a:buChar char="Ø"/>
              <a:tabLst>
                <a:tab pos="895350" algn="l"/>
              </a:tabLst>
            </a:pPr>
            <a:r>
              <a:rPr lang="fr-FR" altLang="fr-FR" sz="1400" dirty="0" smtClean="0">
                <a:solidFill>
                  <a:schemeClr val="accent5">
                    <a:lumMod val="50000"/>
                  </a:schemeClr>
                </a:solidFill>
              </a:rPr>
              <a:t>Requalification de l’entrée du site</a:t>
            </a:r>
          </a:p>
          <a:p>
            <a:pPr marL="487363" lvl="0" indent="-403225" defTabSz="729051" eaLnBrk="1" fontAlgn="auto" hangingPunct="1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fr-FR" altLang="fr-FR" sz="1600" b="1" dirty="0" smtClean="0">
                <a:solidFill>
                  <a:srgbClr val="4BACC6">
                    <a:lumMod val="50000"/>
                  </a:srgbClr>
                </a:solidFill>
                <a:latin typeface="Arial"/>
              </a:rPr>
              <a:t>Autres </a:t>
            </a:r>
            <a:r>
              <a:rPr lang="fr-FR" altLang="fr-FR" sz="1600" b="1" dirty="0">
                <a:solidFill>
                  <a:srgbClr val="4BACC6">
                    <a:lumMod val="50000"/>
                  </a:srgbClr>
                </a:solidFill>
                <a:latin typeface="Arial"/>
              </a:rPr>
              <a:t>travaux tous sites </a:t>
            </a:r>
          </a:p>
          <a:p>
            <a:pPr marL="895350" lvl="1" indent="-452438" defTabSz="729051" eaLnBrk="1" fontAlgn="auto" hangingPunct="1">
              <a:spcBef>
                <a:spcPts val="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fr-FR" altLang="fr-FR" sz="1400" dirty="0">
                <a:solidFill>
                  <a:srgbClr val="4BACC6">
                    <a:lumMod val="50000"/>
                  </a:srgbClr>
                </a:solidFill>
                <a:latin typeface="Arial"/>
              </a:rPr>
              <a:t>Renouvellement des </a:t>
            </a:r>
            <a:r>
              <a:rPr lang="fr-FR" altLang="fr-FR" sz="1400" dirty="0" smtClean="0">
                <a:solidFill>
                  <a:srgbClr val="4BACC6">
                    <a:lumMod val="50000"/>
                  </a:srgbClr>
                </a:solidFill>
                <a:latin typeface="Arial"/>
              </a:rPr>
              <a:t>huisseries/monte-charge</a:t>
            </a:r>
          </a:p>
          <a:p>
            <a:pPr marL="895350" lvl="1" indent="-452438" defTabSz="729051" eaLnBrk="1" fontAlgn="auto" hangingPunct="1">
              <a:spcBef>
                <a:spcPts val="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fr-FR" altLang="fr-FR" sz="1400" dirty="0" smtClean="0">
                <a:solidFill>
                  <a:srgbClr val="4BACC6">
                    <a:lumMod val="50000"/>
                  </a:srgbClr>
                </a:solidFill>
                <a:latin typeface="Arial"/>
              </a:rPr>
              <a:t>Huisseries Varenne</a:t>
            </a:r>
            <a:endParaRPr lang="fr-FR" altLang="fr-FR" sz="1400" dirty="0">
              <a:solidFill>
                <a:srgbClr val="4BACC6">
                  <a:lumMod val="50000"/>
                </a:srgbClr>
              </a:solidFill>
              <a:latin typeface="Arial"/>
            </a:endParaRPr>
          </a:p>
          <a:p>
            <a:pPr marL="895350" lvl="1" indent="-452438" defTabSz="729051" eaLnBrk="1" fontAlgn="auto" hangingPunct="1">
              <a:spcBef>
                <a:spcPts val="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fr-FR" altLang="fr-FR" sz="1400" dirty="0" smtClean="0">
                <a:solidFill>
                  <a:srgbClr val="4BACC6">
                    <a:lumMod val="50000"/>
                  </a:srgbClr>
                </a:solidFill>
                <a:latin typeface="Arial"/>
              </a:rPr>
              <a:t>Signalétique Varenne</a:t>
            </a:r>
            <a:endParaRPr lang="fr-FR" altLang="fr-FR" sz="16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442913" lvl="1" indent="-358775" defTabSz="729051" eaLnBrk="1" fontAlgn="auto" hangingPunct="1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fr-FR" altLang="fr-FR" sz="1600" b="1" dirty="0">
                <a:solidFill>
                  <a:srgbClr val="4BACC6">
                    <a:lumMod val="50000"/>
                  </a:srgbClr>
                </a:solidFill>
                <a:latin typeface="Arial"/>
              </a:rPr>
              <a:t>Site de Maine</a:t>
            </a:r>
          </a:p>
          <a:p>
            <a:pPr marL="895350" lvl="1" indent="-452438" defTabSz="729051" eaLnBrk="1" fontAlgn="auto" hangingPunct="1">
              <a:spcBef>
                <a:spcPts val="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fr-FR" altLang="fr-FR" sz="1400" dirty="0">
                <a:solidFill>
                  <a:srgbClr val="4BACC6">
                    <a:lumMod val="50000"/>
                  </a:srgbClr>
                </a:solidFill>
                <a:latin typeface="Arial"/>
              </a:rPr>
              <a:t>Changement des chaudières</a:t>
            </a:r>
          </a:p>
          <a:p>
            <a:pPr marL="895350" lvl="1" indent="-452438" defTabSz="729051" eaLnBrk="1" fontAlgn="auto" hangingPunct="1">
              <a:spcBef>
                <a:spcPts val="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fr-FR" altLang="fr-FR" sz="1400" dirty="0">
                <a:solidFill>
                  <a:srgbClr val="4BACC6">
                    <a:lumMod val="50000"/>
                  </a:srgbClr>
                </a:solidFill>
                <a:latin typeface="Arial"/>
              </a:rPr>
              <a:t>Reconversion du bâtiment </a:t>
            </a:r>
            <a:r>
              <a:rPr lang="fr-FR" altLang="fr-FR" sz="1400" dirty="0" err="1" smtClean="0">
                <a:solidFill>
                  <a:srgbClr val="4BACC6">
                    <a:lumMod val="50000"/>
                  </a:srgbClr>
                </a:solidFill>
                <a:latin typeface="Arial"/>
              </a:rPr>
              <a:t>AgroParistech</a:t>
            </a:r>
            <a:endParaRPr lang="fr-FR" altLang="fr-FR" sz="16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487363" indent="-403225" defTabSz="729051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fr-FR" altLang="fr-FR" sz="1600" b="1" dirty="0" smtClean="0">
                <a:solidFill>
                  <a:schemeClr val="accent5">
                    <a:lumMod val="50000"/>
                  </a:schemeClr>
                </a:solidFill>
              </a:rPr>
              <a:t>Site d’</a:t>
            </a:r>
            <a:r>
              <a:rPr lang="fr-FR" altLang="fr-FR" sz="1600" b="1" dirty="0" err="1" smtClean="0">
                <a:solidFill>
                  <a:schemeClr val="accent5">
                    <a:lumMod val="50000"/>
                  </a:schemeClr>
                </a:solidFill>
              </a:rPr>
              <a:t>Auzeville</a:t>
            </a:r>
            <a:endParaRPr lang="fr-FR" altLang="fr-FR" sz="16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895350" lvl="1" indent="-452438" defTabSz="729051"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fr-FR" altLang="fr-FR" sz="1400" dirty="0">
                <a:solidFill>
                  <a:schemeClr val="accent5">
                    <a:lumMod val="50000"/>
                  </a:schemeClr>
                </a:solidFill>
              </a:rPr>
              <a:t>Réhabilitation de l’ancienne salle informatique</a:t>
            </a:r>
          </a:p>
          <a:p>
            <a:pPr marL="895350" lvl="1" indent="-452438" defTabSz="729051"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fr-FR" altLang="fr-FR" sz="1400" dirty="0" smtClean="0">
                <a:solidFill>
                  <a:schemeClr val="accent5">
                    <a:lumMod val="50000"/>
                  </a:schemeClr>
                </a:solidFill>
              </a:rPr>
              <a:t>Réfection </a:t>
            </a:r>
            <a:r>
              <a:rPr lang="fr-FR" altLang="fr-FR" sz="1400" dirty="0">
                <a:solidFill>
                  <a:schemeClr val="accent5">
                    <a:lumMod val="50000"/>
                  </a:schemeClr>
                </a:solidFill>
              </a:rPr>
              <a:t>de </a:t>
            </a:r>
            <a:r>
              <a:rPr lang="fr-FR" altLang="fr-FR" sz="1400" dirty="0" smtClean="0">
                <a:solidFill>
                  <a:schemeClr val="accent5">
                    <a:lumMod val="50000"/>
                  </a:schemeClr>
                </a:solidFill>
              </a:rPr>
              <a:t>l’étanchéité</a:t>
            </a:r>
          </a:p>
          <a:p>
            <a:pPr marL="895350" lvl="1" indent="-452438" defTabSz="729051"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fr-FR" altLang="fr-FR" sz="1400" dirty="0" smtClean="0">
                <a:solidFill>
                  <a:schemeClr val="accent5">
                    <a:lumMod val="50000"/>
                  </a:schemeClr>
                </a:solidFill>
              </a:rPr>
              <a:t>Sécurisation du quai de chargement</a:t>
            </a:r>
          </a:p>
          <a:p>
            <a:pPr marL="895350" lvl="1" indent="-452438" defTabSz="729051"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fr-FR" altLang="fr-FR" sz="1400" dirty="0" smtClean="0">
                <a:solidFill>
                  <a:schemeClr val="accent5">
                    <a:lumMod val="50000"/>
                  </a:schemeClr>
                </a:solidFill>
              </a:rPr>
              <a:t>Reprise de peinture et des épaufrures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Les projets immobiliers 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du MAA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02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060522" y="323315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Maine – Des espaces atypiques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84592" y="1887184"/>
            <a:ext cx="3532240" cy="264917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5983" y="1887183"/>
            <a:ext cx="3532240" cy="264918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9480" y="1887183"/>
            <a:ext cx="3532240" cy="264918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063221" y="4977893"/>
            <a:ext cx="2017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1</a:t>
            </a:r>
            <a:r>
              <a:rPr kumimoji="0" lang="fr-FR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er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sous sol  Piscine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015649" y="4977893"/>
            <a:ext cx="2207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RDC Hall principal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157429" y="5008013"/>
            <a:ext cx="2182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R+ 4 Bibliothèque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51093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9720263" cy="913926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181" y="913927"/>
            <a:ext cx="7550680" cy="484394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060522" y="41465"/>
            <a:ext cx="7599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Toulouse Auzeville </a:t>
            </a:r>
          </a:p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1 - ExSI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7177176" y="4994695"/>
            <a:ext cx="2432649" cy="94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dirty="0"/>
              <a:t>salle de convivialité pouvant recevoir </a:t>
            </a:r>
            <a:r>
              <a:rPr lang="fr-FR" sz="1400" b="1" dirty="0"/>
              <a:t>80 personnes assises </a:t>
            </a:r>
            <a:r>
              <a:rPr lang="fr-FR" sz="1400" dirty="0"/>
              <a:t>et </a:t>
            </a:r>
            <a:r>
              <a:rPr lang="fr-FR" sz="1400" b="1" dirty="0"/>
              <a:t>200 personnes </a:t>
            </a:r>
            <a:r>
              <a:rPr lang="fr-FR" sz="1400" b="1" dirty="0" smtClean="0"/>
              <a:t>debout</a:t>
            </a:r>
            <a:endParaRPr lang="fr-FR" sz="14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4744527" y="913926"/>
            <a:ext cx="2432649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5 salles de </a:t>
            </a:r>
            <a:r>
              <a:rPr lang="fr-FR" sz="1400" b="1" dirty="0" err="1"/>
              <a:t>visio</a:t>
            </a:r>
            <a:r>
              <a:rPr lang="fr-FR" sz="1400" b="1" dirty="0"/>
              <a:t> </a:t>
            </a:r>
            <a:r>
              <a:rPr lang="fr-FR" sz="1400" dirty="0"/>
              <a:t>dont </a:t>
            </a:r>
            <a:r>
              <a:rPr lang="fr-FR" sz="1400" b="1" dirty="0"/>
              <a:t>2 grandes </a:t>
            </a:r>
            <a:r>
              <a:rPr lang="fr-FR" sz="1400" b="1" dirty="0" err="1"/>
              <a:t>scindables</a:t>
            </a:r>
            <a:endParaRPr lang="fr-FR" sz="14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2040360" y="4497354"/>
            <a:ext cx="2174384" cy="3077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fontAlgn="ctr"/>
            <a:r>
              <a:rPr lang="fr-FR" sz="1400" b="1" dirty="0"/>
              <a:t>vestiaires et sanitaires</a:t>
            </a:r>
            <a:endParaRPr lang="fr-FR" sz="14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825809" y="3424803"/>
            <a:ext cx="1611489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fontAlgn="ctr"/>
            <a:r>
              <a:rPr lang="fr-FR" sz="1400" b="1" dirty="0" smtClean="0"/>
              <a:t>Patio et </a:t>
            </a:r>
            <a:r>
              <a:rPr lang="fr-FR" sz="1400" b="1" dirty="0" err="1" smtClean="0"/>
              <a:t>terasse</a:t>
            </a:r>
            <a:endParaRPr lang="fr-FR" sz="14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948379" y="2993916"/>
            <a:ext cx="1611489" cy="7386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fontAlgn="ctr"/>
            <a:r>
              <a:rPr lang="fr-FR" sz="1400" b="1" dirty="0" smtClean="0"/>
              <a:t>Modification des espaces de stockage</a:t>
            </a:r>
            <a:endParaRPr lang="fr-FR" sz="14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40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22224" y="1255471"/>
            <a:ext cx="946224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/>
            <a:endParaRPr lang="fr-FR" sz="1400" dirty="0"/>
          </a:p>
          <a:p>
            <a:pPr marL="266700"/>
            <a:endParaRPr lang="fr-FR" sz="1400" dirty="0" smtClean="0"/>
          </a:p>
          <a:p>
            <a:pPr marL="266700"/>
            <a:endParaRPr lang="fr-FR" sz="1400" dirty="0"/>
          </a:p>
          <a:p>
            <a:pPr marL="266700"/>
            <a:endParaRPr lang="fr-FR" sz="1400" dirty="0" smtClean="0"/>
          </a:p>
          <a:p>
            <a:pPr marL="266700"/>
            <a:endParaRPr lang="fr-FR" sz="1400" dirty="0"/>
          </a:p>
          <a:p>
            <a:pPr marL="266700"/>
            <a:endParaRPr lang="fr-FR" sz="1400" dirty="0"/>
          </a:p>
          <a:p>
            <a:pPr marL="266700"/>
            <a:endParaRPr lang="fr-FR" sz="1400" dirty="0"/>
          </a:p>
        </p:txBody>
      </p:sp>
      <p:sp>
        <p:nvSpPr>
          <p:cNvPr id="17" name="Rectangle 16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88067" y="1230071"/>
            <a:ext cx="3035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Planning prévisionnel :</a:t>
            </a:r>
            <a:endParaRPr lang="fr-FR" sz="1600" b="1" dirty="0"/>
          </a:p>
        </p:txBody>
      </p:sp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832695"/>
              </p:ext>
            </p:extLst>
          </p:nvPr>
        </p:nvGraphicFramePr>
        <p:xfrm>
          <a:off x="307975" y="1508016"/>
          <a:ext cx="5311260" cy="3749671"/>
        </p:xfrm>
        <a:graphic>
          <a:graphicData uri="http://schemas.openxmlformats.org/drawingml/2006/table">
            <a:tbl>
              <a:tblPr/>
              <a:tblGrid>
                <a:gridCol w="2864220">
                  <a:extLst>
                    <a:ext uri="{9D8B030D-6E8A-4147-A177-3AD203B41FA5}">
                      <a16:colId xmlns:a16="http://schemas.microsoft.com/office/drawing/2014/main" val="3122781642"/>
                    </a:ext>
                  </a:extLst>
                </a:gridCol>
                <a:gridCol w="1223520">
                  <a:extLst>
                    <a:ext uri="{9D8B030D-6E8A-4147-A177-3AD203B41FA5}">
                      <a16:colId xmlns:a16="http://schemas.microsoft.com/office/drawing/2014/main" val="1669528354"/>
                    </a:ext>
                  </a:extLst>
                </a:gridCol>
                <a:gridCol w="1223520">
                  <a:extLst>
                    <a:ext uri="{9D8B030D-6E8A-4147-A177-3AD203B41FA5}">
                      <a16:colId xmlns:a16="http://schemas.microsoft.com/office/drawing/2014/main" val="1834652496"/>
                    </a:ext>
                  </a:extLst>
                </a:gridCol>
              </a:tblGrid>
              <a:tr h="196367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51" marR="9351" marT="9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Début</a:t>
                      </a:r>
                    </a:p>
                  </a:txBody>
                  <a:tcPr marL="9351" marR="9351" marT="9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</a:t>
                      </a:r>
                    </a:p>
                  </a:txBody>
                  <a:tcPr marL="9351" marR="9351" marT="9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7229338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EXSI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février 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septembre </a:t>
                      </a:r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</a:t>
                      </a:r>
                      <a:r>
                        <a:rPr lang="fr-F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9562802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Recrutement MOE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juin 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août 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721598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Consultation MOE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juin 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juillet 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675524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Analyse des offres initiales MOE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juillet 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juillet 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6389014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Négociation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juillet 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juillet 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4546273"/>
                  </a:ext>
                </a:extLst>
              </a:tr>
              <a:tr h="37403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Analyse des offres négociées MOE et attribution marché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juillet 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juillet 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2908441"/>
                  </a:ext>
                </a:extLst>
              </a:tr>
              <a:tr h="37403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Délais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recours des candidats non retenus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juillet 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août 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6169169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Phase Etude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octobre </a:t>
                      </a:r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septembre </a:t>
                      </a:r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- </a:t>
                      </a:r>
                      <a:r>
                        <a:rPr lang="fr-FR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  <a:endParaRPr lang="fr-FR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686446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DIAG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octobre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novembre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2489210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AVP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novembre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février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</a:t>
                      </a:r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863761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APS + validation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décembre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janvier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</a:t>
                      </a:r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288864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APD + validation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janvier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</a:t>
                      </a:r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mars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</a:t>
                      </a:r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004683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PRO + validation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mars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</a:t>
                      </a:r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avril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- 2021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427725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DCE + validation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avril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- 2021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- 2021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1008332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Consultation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- 2021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juin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- 2021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357553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ACT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juin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- 2021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septembre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- 2021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704839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Phase travaux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septembre </a:t>
                      </a:r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- 2021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septembre </a:t>
                      </a:r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- 2022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064947"/>
                  </a:ext>
                </a:extLst>
              </a:tr>
            </a:tbl>
          </a:graphicData>
        </a:graphic>
      </p:graphicFrame>
      <p:sp>
        <p:nvSpPr>
          <p:cNvPr id="14" name="ZoneTexte 13"/>
          <p:cNvSpPr txBox="1"/>
          <p:nvPr/>
        </p:nvSpPr>
        <p:spPr>
          <a:xfrm>
            <a:off x="301505" y="5279399"/>
            <a:ext cx="353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accent3">
                    <a:lumMod val="50000"/>
                  </a:schemeClr>
                </a:solidFill>
              </a:rPr>
              <a:t>En vert les tâches réalisées</a:t>
            </a:r>
          </a:p>
          <a:p>
            <a:r>
              <a:rPr lang="fr-FR" sz="1200" b="1" dirty="0" smtClean="0">
                <a:solidFill>
                  <a:schemeClr val="accent6">
                    <a:lumMod val="75000"/>
                  </a:schemeClr>
                </a:solidFill>
              </a:rPr>
              <a:t>En orange les tâches en cours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301679" y="1329673"/>
            <a:ext cx="31391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Point d’avancement :</a:t>
            </a:r>
          </a:p>
          <a:p>
            <a:endParaRPr lang="fr-FR" sz="1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Réunion de démarrage le 29/09/21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Finalisation des démolitions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Démarrage des lots techniques (CFO/CFA et CVC) </a:t>
            </a:r>
          </a:p>
          <a:p>
            <a:endParaRPr lang="fr-FR" sz="1400" dirty="0" smtClean="0"/>
          </a:p>
          <a:p>
            <a:endParaRPr lang="fr-FR" sz="1400" dirty="0"/>
          </a:p>
          <a:p>
            <a:endParaRPr lang="fr-FR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 smtClean="0"/>
          </a:p>
        </p:txBody>
      </p:sp>
      <p:sp>
        <p:nvSpPr>
          <p:cNvPr id="11" name="ZoneTexte 10"/>
          <p:cNvSpPr txBox="1"/>
          <p:nvPr/>
        </p:nvSpPr>
        <p:spPr>
          <a:xfrm>
            <a:off x="1060522" y="153843"/>
            <a:ext cx="7599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Toulouse Auzeville </a:t>
            </a:r>
          </a:p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1 - ExSI</a:t>
            </a:r>
          </a:p>
        </p:txBody>
      </p:sp>
    </p:spTree>
    <p:extLst>
      <p:ext uri="{BB962C8B-B14F-4D97-AF65-F5344CB8AC3E}">
        <p14:creationId xmlns:p14="http://schemas.microsoft.com/office/powerpoint/2010/main" val="21681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1060522" y="153843"/>
            <a:ext cx="7599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Toulouse Auzeville </a:t>
            </a:r>
          </a:p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1 - ExSI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139591"/>
            <a:ext cx="3298416" cy="247381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258" y="1181458"/>
            <a:ext cx="3298416" cy="247381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3658355"/>
            <a:ext cx="3298416" cy="247381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258" y="3720359"/>
            <a:ext cx="3298416" cy="2473812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3642881" y="4895261"/>
            <a:ext cx="2285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/>
              <a:t>Démolition et curage</a:t>
            </a:r>
            <a:endParaRPr lang="fr-FR" u="sng" dirty="0"/>
          </a:p>
        </p:txBody>
      </p:sp>
    </p:spTree>
    <p:extLst>
      <p:ext uri="{BB962C8B-B14F-4D97-AF65-F5344CB8AC3E}">
        <p14:creationId xmlns:p14="http://schemas.microsoft.com/office/powerpoint/2010/main" val="274745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22224" y="1255471"/>
            <a:ext cx="946224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/>
            <a:endParaRPr lang="fr-FR" sz="1400" dirty="0"/>
          </a:p>
          <a:p>
            <a:pPr marL="266700"/>
            <a:endParaRPr lang="fr-FR" sz="1400" dirty="0" smtClean="0"/>
          </a:p>
          <a:p>
            <a:pPr marL="266700"/>
            <a:endParaRPr lang="fr-FR" sz="1400" dirty="0"/>
          </a:p>
          <a:p>
            <a:pPr marL="266700"/>
            <a:endParaRPr lang="fr-FR" sz="1400" dirty="0" smtClean="0"/>
          </a:p>
          <a:p>
            <a:pPr marL="266700"/>
            <a:endParaRPr lang="fr-FR" sz="1400" dirty="0"/>
          </a:p>
          <a:p>
            <a:pPr marL="266700"/>
            <a:endParaRPr lang="fr-FR" sz="1400" dirty="0"/>
          </a:p>
          <a:p>
            <a:pPr marL="266700"/>
            <a:endParaRPr lang="fr-FR" sz="1400" dirty="0"/>
          </a:p>
        </p:txBody>
      </p:sp>
      <p:sp>
        <p:nvSpPr>
          <p:cNvPr id="17" name="Rectangle 16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1060522" y="153843"/>
            <a:ext cx="7599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Toulouse Auzeville </a:t>
            </a:r>
          </a:p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1 - ExSI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3" y="1902972"/>
            <a:ext cx="2234373" cy="297916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534" y="1854109"/>
            <a:ext cx="2340260" cy="3120347"/>
          </a:xfrm>
          <a:prstGeom prst="rect">
            <a:avLst/>
          </a:prstGeom>
        </p:spPr>
      </p:pic>
      <p:sp>
        <p:nvSpPr>
          <p:cNvPr id="8" name="Flèche droite 7"/>
          <p:cNvSpPr/>
          <p:nvPr/>
        </p:nvSpPr>
        <p:spPr>
          <a:xfrm>
            <a:off x="2923619" y="2672110"/>
            <a:ext cx="614135" cy="2357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2498990" y="2988602"/>
            <a:ext cx="1654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Ouverture des baies de la salle de convivialité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485" y="2143664"/>
            <a:ext cx="2958381" cy="221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41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22224" y="1255471"/>
            <a:ext cx="946224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/>
            <a:endParaRPr lang="fr-FR" sz="1400" dirty="0"/>
          </a:p>
          <a:p>
            <a:pPr marL="266700"/>
            <a:endParaRPr lang="fr-FR" sz="1400" dirty="0" smtClean="0"/>
          </a:p>
          <a:p>
            <a:pPr marL="266700"/>
            <a:endParaRPr lang="fr-FR" sz="1400" dirty="0"/>
          </a:p>
          <a:p>
            <a:pPr marL="266700"/>
            <a:endParaRPr lang="fr-FR" sz="1400" dirty="0" smtClean="0"/>
          </a:p>
          <a:p>
            <a:pPr marL="266700"/>
            <a:endParaRPr lang="fr-FR" sz="1400" dirty="0"/>
          </a:p>
          <a:p>
            <a:pPr marL="266700"/>
            <a:endParaRPr lang="fr-FR" sz="1400" dirty="0"/>
          </a:p>
          <a:p>
            <a:pPr marL="266700"/>
            <a:endParaRPr lang="fr-FR" sz="1400" dirty="0"/>
          </a:p>
        </p:txBody>
      </p:sp>
      <p:sp>
        <p:nvSpPr>
          <p:cNvPr id="17" name="Rectangle 16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060522" y="155287"/>
            <a:ext cx="7599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Toulouse Auzeville </a:t>
            </a:r>
          </a:p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2 - Étanchéité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88925" y="1293974"/>
            <a:ext cx="944880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dirty="0" smtClean="0"/>
          </a:p>
          <a:p>
            <a:pPr algn="just">
              <a:spcAft>
                <a:spcPts val="1200"/>
              </a:spcAft>
            </a:pPr>
            <a:r>
              <a:rPr lang="fr-FR" sz="1600" b="1" dirty="0" smtClean="0"/>
              <a:t>Programme :</a:t>
            </a:r>
          </a:p>
          <a:p>
            <a:pPr marL="285750" indent="-285750" algn="just" defTabSz="729051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fr-FR" altLang="fr-FR" sz="1600" dirty="0" smtClean="0"/>
              <a:t>Repérage </a:t>
            </a:r>
            <a:r>
              <a:rPr lang="fr-FR" altLang="fr-FR" sz="1600" dirty="0"/>
              <a:t>et traitement des fuites </a:t>
            </a:r>
            <a:r>
              <a:rPr lang="fr-FR" altLang="fr-FR" sz="1600" dirty="0" smtClean="0"/>
              <a:t> </a:t>
            </a:r>
          </a:p>
          <a:p>
            <a:pPr marL="285750" indent="-285750" algn="just" defTabSz="729051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fr-FR" altLang="fr-FR" sz="1600" dirty="0" smtClean="0"/>
              <a:t>Dépose et reprise des revêtements bitumés et des </a:t>
            </a:r>
            <a:r>
              <a:rPr lang="fr-FR" altLang="fr-FR" sz="1600" dirty="0"/>
              <a:t>pentes dans les zones d’eaux stagnantes</a:t>
            </a:r>
          </a:p>
          <a:p>
            <a:pPr marL="285750" indent="-285750" algn="just" defTabSz="729051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fr-FR" altLang="fr-FR" sz="1600" dirty="0" smtClean="0"/>
              <a:t>Reprise </a:t>
            </a:r>
            <a:r>
              <a:rPr lang="fr-FR" altLang="fr-FR" sz="1600" dirty="0"/>
              <a:t>des couvertines</a:t>
            </a:r>
          </a:p>
          <a:p>
            <a:pPr marL="285750" indent="-285750" algn="just" defTabSz="729051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fr-FR" altLang="fr-FR" sz="1600" dirty="0" smtClean="0"/>
              <a:t>Etude </a:t>
            </a:r>
            <a:r>
              <a:rPr lang="fr-FR" altLang="fr-FR" sz="1600" dirty="0"/>
              <a:t>de dimensionnement des évacuations d’eaux </a:t>
            </a:r>
            <a:r>
              <a:rPr lang="fr-FR" altLang="fr-FR" sz="1600" dirty="0" smtClean="0"/>
              <a:t>pluviales.</a:t>
            </a:r>
          </a:p>
          <a:p>
            <a:pPr algn="just" fontAlgn="ctr">
              <a:spcAft>
                <a:spcPts val="1200"/>
              </a:spcAft>
            </a:pPr>
            <a:endParaRPr lang="fr-FR" sz="16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fontAlgn="ctr">
              <a:spcAft>
                <a:spcPts val="1200"/>
              </a:spcAft>
            </a:pPr>
            <a:r>
              <a:rPr lang="fr-FR" sz="16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Points </a:t>
            </a:r>
            <a:r>
              <a:rPr lang="fr-FR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d’attention</a:t>
            </a:r>
            <a:r>
              <a:rPr lang="fr-F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600" dirty="0" smtClean="0"/>
              <a:t>:</a:t>
            </a:r>
            <a:endParaRPr lang="fr-FR" sz="1600" dirty="0">
              <a:solidFill>
                <a:srgbClr val="000000"/>
              </a:solidFill>
            </a:endParaRPr>
          </a:p>
          <a:p>
            <a:pPr marL="285750" indent="-285750" algn="just" fontAlgn="ctr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fr-FR" sz="1600" dirty="0">
                <a:solidFill>
                  <a:srgbClr val="000000"/>
                </a:solidFill>
              </a:rPr>
              <a:t>Interactions avec les travaux de réhabilitation de l’ancienne salle </a:t>
            </a:r>
            <a:r>
              <a:rPr lang="fr-FR" sz="1600" dirty="0" smtClean="0">
                <a:solidFill>
                  <a:srgbClr val="000000"/>
                </a:solidFill>
              </a:rPr>
              <a:t>informatique</a:t>
            </a:r>
            <a:endParaRPr lang="fr-FR" sz="1600" dirty="0">
              <a:solidFill>
                <a:srgbClr val="000000"/>
              </a:solidFill>
            </a:endParaRPr>
          </a:p>
          <a:p>
            <a:pPr marL="285750" indent="-285750" algn="just" fontAlgn="ctr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fr-FR" sz="1600" dirty="0">
                <a:solidFill>
                  <a:srgbClr val="000000"/>
                </a:solidFill>
              </a:rPr>
              <a:t>Durée des travaux </a:t>
            </a:r>
            <a:r>
              <a:rPr lang="fr-FR" sz="1600" dirty="0" smtClean="0">
                <a:solidFill>
                  <a:srgbClr val="000000"/>
                </a:solidFill>
              </a:rPr>
              <a:t>4,5 mois</a:t>
            </a:r>
          </a:p>
          <a:p>
            <a:pPr algn="r" defTabSz="729051">
              <a:spcAft>
                <a:spcPts val="2400"/>
              </a:spcAft>
            </a:pPr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183268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22224" y="1255471"/>
            <a:ext cx="946224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/>
            <a:endParaRPr lang="fr-FR" sz="1400" dirty="0"/>
          </a:p>
          <a:p>
            <a:pPr marL="266700"/>
            <a:endParaRPr lang="fr-FR" sz="1400" dirty="0" smtClean="0"/>
          </a:p>
          <a:p>
            <a:pPr marL="266700"/>
            <a:endParaRPr lang="fr-FR" sz="1400" dirty="0"/>
          </a:p>
          <a:p>
            <a:pPr marL="266700"/>
            <a:endParaRPr lang="fr-FR" sz="1400" dirty="0" smtClean="0"/>
          </a:p>
          <a:p>
            <a:pPr marL="266700"/>
            <a:endParaRPr lang="fr-FR" sz="1400" dirty="0"/>
          </a:p>
          <a:p>
            <a:pPr marL="266700"/>
            <a:endParaRPr lang="fr-FR" sz="1400" dirty="0"/>
          </a:p>
          <a:p>
            <a:pPr marL="266700"/>
            <a:endParaRPr lang="fr-FR" sz="1400" dirty="0"/>
          </a:p>
        </p:txBody>
      </p:sp>
      <p:sp>
        <p:nvSpPr>
          <p:cNvPr id="17" name="Rectangle 16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060522" y="153843"/>
            <a:ext cx="7599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Toulouse Auzeville </a:t>
            </a:r>
          </a:p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2 - Étanchéité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55575" y="1255471"/>
            <a:ext cx="3035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/>
            <a:r>
              <a:rPr lang="fr-FR" sz="1600" b="1" dirty="0" smtClean="0"/>
              <a:t>Planning prévisionnel :</a:t>
            </a:r>
            <a:endParaRPr lang="fr-FR" sz="16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393700" y="4997276"/>
            <a:ext cx="288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accent3">
                    <a:lumMod val="50000"/>
                  </a:schemeClr>
                </a:solidFill>
              </a:rPr>
              <a:t>En vert les tâches réalisées</a:t>
            </a:r>
          </a:p>
          <a:p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En bleu les tâches à réaliser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655542" y="1292530"/>
            <a:ext cx="282892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Point d’avancement :</a:t>
            </a:r>
          </a:p>
          <a:p>
            <a:endParaRPr lang="fr-FR" sz="1400" b="1" dirty="0" smtClean="0"/>
          </a:p>
          <a:p>
            <a:pPr algn="just"/>
            <a:endParaRPr lang="fr-FR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 smtClean="0"/>
              <a:t>Notification du marché en janvier 2022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 smtClean="0"/>
              <a:t>1 seul lot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 smtClean="0"/>
              <a:t>Réunion de lancement des travaux le 1er février 2022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400" dirty="0" smtClean="0"/>
          </a:p>
        </p:txBody>
      </p:sp>
      <p:sp>
        <p:nvSpPr>
          <p:cNvPr id="11" name="Rectangle 71"/>
          <p:cNvSpPr>
            <a:spLocks noChangeArrowheads="1"/>
          </p:cNvSpPr>
          <p:nvPr/>
        </p:nvSpPr>
        <p:spPr bwMode="auto">
          <a:xfrm>
            <a:off x="0" y="2063749"/>
            <a:ext cx="1011036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12" name="Obje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2178338"/>
              </p:ext>
            </p:extLst>
          </p:nvPr>
        </p:nvGraphicFramePr>
        <p:xfrm>
          <a:off x="298238" y="1594269"/>
          <a:ext cx="6138863" cy="306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5" name="Feuille de calcul" r:id="rId3" imgW="6458134" imgH="2924204" progId="Excel.Sheet.12">
                  <p:embed/>
                </p:oleObj>
              </mc:Choice>
              <mc:Fallback>
                <p:oleObj name="Feuille de calcul" r:id="rId3" imgW="6458134" imgH="2924204" progId="Excel.Sheet.12">
                  <p:embed/>
                  <p:pic>
                    <p:nvPicPr>
                      <p:cNvPr id="12" name="Obje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238" y="1594269"/>
                        <a:ext cx="6138863" cy="30638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483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22224" y="1255471"/>
            <a:ext cx="946224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/>
            <a:endParaRPr lang="fr-FR" sz="1400" dirty="0"/>
          </a:p>
          <a:p>
            <a:pPr marL="266700"/>
            <a:endParaRPr lang="fr-FR" sz="1400" dirty="0" smtClean="0"/>
          </a:p>
          <a:p>
            <a:pPr marL="266700"/>
            <a:endParaRPr lang="fr-FR" sz="1400" dirty="0"/>
          </a:p>
          <a:p>
            <a:pPr marL="266700"/>
            <a:endParaRPr lang="fr-FR" sz="1400" dirty="0" smtClean="0"/>
          </a:p>
          <a:p>
            <a:pPr marL="266700"/>
            <a:endParaRPr lang="fr-FR" sz="1400" dirty="0"/>
          </a:p>
          <a:p>
            <a:pPr marL="266700"/>
            <a:endParaRPr lang="fr-FR" sz="1400" dirty="0"/>
          </a:p>
          <a:p>
            <a:pPr marL="266700"/>
            <a:endParaRPr lang="fr-FR" sz="1400" dirty="0"/>
          </a:p>
        </p:txBody>
      </p:sp>
      <p:sp>
        <p:nvSpPr>
          <p:cNvPr id="17" name="Rectangle 16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953736" y="153843"/>
            <a:ext cx="7599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Toulouse Auzeville </a:t>
            </a:r>
          </a:p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3 - Quai de chargement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31774" y="933923"/>
            <a:ext cx="944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fr-FR" b="1" dirty="0" smtClean="0"/>
          </a:p>
          <a:p>
            <a:pPr algn="just"/>
            <a:r>
              <a:rPr lang="fr-FR" sz="1600" b="1" dirty="0" smtClean="0"/>
              <a:t>Programme :</a:t>
            </a:r>
          </a:p>
          <a:p>
            <a:pPr algn="just"/>
            <a:endParaRPr lang="fr-FR" sz="1600" b="1" dirty="0" smtClean="0"/>
          </a:p>
          <a:p>
            <a:pPr marL="285750" indent="-285750" algn="just" defTabSz="729051">
              <a:spcAft>
                <a:spcPts val="2400"/>
              </a:spcAft>
              <a:buFont typeface="Courier New" panose="02070309020205020404" pitchFamily="49" charset="0"/>
              <a:buChar char="o"/>
            </a:pPr>
            <a:r>
              <a:rPr lang="fr-FR" altLang="fr-FR" sz="1600" dirty="0" smtClean="0"/>
              <a:t>Sécuriser l’usage du quai de chargement conformément à la note de flux du </a:t>
            </a:r>
            <a:r>
              <a:rPr lang="fr-FR" altLang="fr-FR" sz="1600" dirty="0" err="1" smtClean="0"/>
              <a:t>datacenter</a:t>
            </a:r>
            <a:endParaRPr lang="fr-FR" altLang="fr-FR" sz="1600" dirty="0" smtClean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59" y="2855909"/>
            <a:ext cx="4017181" cy="222885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8410" y="2579688"/>
            <a:ext cx="2939255" cy="273017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351128" y="5084768"/>
            <a:ext cx="2879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u="sng" dirty="0" smtClean="0"/>
              <a:t>Perspective</a:t>
            </a:r>
            <a:endParaRPr lang="fr-FR" sz="1200" i="1" u="sng" dirty="0"/>
          </a:p>
        </p:txBody>
      </p:sp>
      <p:sp>
        <p:nvSpPr>
          <p:cNvPr id="12" name="ZoneTexte 11"/>
          <p:cNvSpPr txBox="1"/>
          <p:nvPr/>
        </p:nvSpPr>
        <p:spPr>
          <a:xfrm>
            <a:off x="6252949" y="5185259"/>
            <a:ext cx="2879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u="sng" dirty="0" smtClean="0"/>
              <a:t>Plan</a:t>
            </a:r>
            <a:endParaRPr lang="fr-FR" sz="1200" i="1" u="sng" dirty="0"/>
          </a:p>
        </p:txBody>
      </p:sp>
    </p:spTree>
    <p:extLst>
      <p:ext uri="{BB962C8B-B14F-4D97-AF65-F5344CB8AC3E}">
        <p14:creationId xmlns:p14="http://schemas.microsoft.com/office/powerpoint/2010/main" val="298659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22224" y="1255471"/>
            <a:ext cx="946224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/>
            <a:endParaRPr lang="fr-FR" sz="1400" dirty="0"/>
          </a:p>
          <a:p>
            <a:pPr marL="266700"/>
            <a:endParaRPr lang="fr-FR" sz="1400" dirty="0" smtClean="0"/>
          </a:p>
          <a:p>
            <a:pPr marL="266700"/>
            <a:endParaRPr lang="fr-FR" sz="1400" dirty="0"/>
          </a:p>
          <a:p>
            <a:pPr marL="266700"/>
            <a:endParaRPr lang="fr-FR" sz="1400" dirty="0" smtClean="0"/>
          </a:p>
          <a:p>
            <a:pPr marL="266700"/>
            <a:endParaRPr lang="fr-FR" sz="1400" dirty="0"/>
          </a:p>
          <a:p>
            <a:pPr marL="266700"/>
            <a:endParaRPr lang="fr-FR" sz="1400" dirty="0"/>
          </a:p>
          <a:p>
            <a:pPr marL="266700"/>
            <a:endParaRPr lang="fr-FR" sz="1400" dirty="0"/>
          </a:p>
        </p:txBody>
      </p:sp>
      <p:sp>
        <p:nvSpPr>
          <p:cNvPr id="17" name="Rectangle 16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953736" y="153843"/>
            <a:ext cx="7599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Toulouse Auzeville </a:t>
            </a:r>
          </a:p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3 - Quai de chargement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5602234"/>
            <a:ext cx="3848637" cy="76210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433778" y="1332415"/>
            <a:ext cx="20506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Equipements installés :</a:t>
            </a:r>
          </a:p>
          <a:p>
            <a:endParaRPr lang="fr-FR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Garde-corps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Barrières pivotantes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Mini-niveleur</a:t>
            </a:r>
          </a:p>
          <a:p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23" y="1347762"/>
            <a:ext cx="3558317" cy="266873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54" y="4150916"/>
            <a:ext cx="3636254" cy="204539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49" y="1430324"/>
            <a:ext cx="3128933" cy="417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1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22224" y="1255471"/>
            <a:ext cx="946224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/>
            <a:endParaRPr lang="fr-FR" sz="1400" dirty="0"/>
          </a:p>
          <a:p>
            <a:pPr marL="266700"/>
            <a:endParaRPr lang="fr-FR" sz="1400" dirty="0" smtClean="0"/>
          </a:p>
          <a:p>
            <a:pPr marL="266700"/>
            <a:endParaRPr lang="fr-FR" sz="1400" dirty="0"/>
          </a:p>
          <a:p>
            <a:pPr marL="266700"/>
            <a:endParaRPr lang="fr-FR" sz="1400" dirty="0" smtClean="0"/>
          </a:p>
          <a:p>
            <a:pPr marL="266700"/>
            <a:endParaRPr lang="fr-FR" sz="1400" dirty="0"/>
          </a:p>
          <a:p>
            <a:pPr marL="266700"/>
            <a:endParaRPr lang="fr-FR" sz="1400" dirty="0"/>
          </a:p>
          <a:p>
            <a:pPr marL="266700"/>
            <a:endParaRPr lang="fr-FR" sz="1400" dirty="0"/>
          </a:p>
        </p:txBody>
      </p:sp>
      <p:sp>
        <p:nvSpPr>
          <p:cNvPr id="17" name="Rectangle 16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953736" y="153843"/>
            <a:ext cx="7599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Toulouse Auzeville </a:t>
            </a:r>
          </a:p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4 – Poteaux Peinture + Épaufrures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07975" y="1164145"/>
            <a:ext cx="91764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dirty="0" smtClean="0"/>
          </a:p>
          <a:p>
            <a:r>
              <a:rPr lang="fr-FR" sz="1600" b="1" dirty="0" smtClean="0"/>
              <a:t>Programme :</a:t>
            </a:r>
          </a:p>
          <a:p>
            <a:endParaRPr lang="fr-FR" sz="1600" b="1" dirty="0" smtClean="0"/>
          </a:p>
          <a:p>
            <a:pPr marL="285750" indent="-285750" algn="just" defTabSz="729051">
              <a:spcAft>
                <a:spcPts val="2400"/>
              </a:spcAft>
              <a:buFont typeface="Courier New" panose="02070309020205020404" pitchFamily="49" charset="0"/>
              <a:buChar char="o"/>
            </a:pPr>
            <a:r>
              <a:rPr lang="fr-FR" altLang="fr-FR" sz="1600" dirty="0" smtClean="0"/>
              <a:t>Reprise des peintures et réparation des épaufrures des poteaux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07975" y="2427288"/>
            <a:ext cx="917649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dirty="0" smtClean="0"/>
          </a:p>
          <a:p>
            <a:r>
              <a:rPr lang="fr-FR" sz="1600" b="1" dirty="0" smtClean="0"/>
              <a:t>Avancement :</a:t>
            </a:r>
          </a:p>
          <a:p>
            <a:endParaRPr lang="fr-FR" sz="1600" b="1" dirty="0" smtClean="0"/>
          </a:p>
          <a:p>
            <a:pPr marL="285750" indent="-285750" algn="just" defTabSz="729051">
              <a:spcAft>
                <a:spcPts val="2400"/>
              </a:spcAft>
              <a:buFont typeface="Courier New" panose="02070309020205020404" pitchFamily="49" charset="0"/>
              <a:buChar char="o"/>
            </a:pPr>
            <a:r>
              <a:rPr lang="fr-FR" altLang="fr-FR" sz="1600" dirty="0" smtClean="0"/>
              <a:t>MOE notifiée </a:t>
            </a:r>
          </a:p>
          <a:p>
            <a:pPr marL="285750" indent="-285750" algn="just" defTabSz="729051">
              <a:spcAft>
                <a:spcPts val="2400"/>
              </a:spcAft>
              <a:buFont typeface="Courier New" panose="02070309020205020404" pitchFamily="49" charset="0"/>
              <a:buChar char="o"/>
            </a:pPr>
            <a:r>
              <a:rPr lang="fr-FR" altLang="fr-FR" sz="1600" dirty="0" smtClean="0"/>
              <a:t>Diagnostic réalisé</a:t>
            </a:r>
          </a:p>
          <a:p>
            <a:pPr marL="285750" indent="-285750" algn="just" defTabSz="729051">
              <a:spcAft>
                <a:spcPts val="2400"/>
              </a:spcAft>
              <a:buFont typeface="Courier New" panose="02070309020205020404" pitchFamily="49" charset="0"/>
              <a:buChar char="o"/>
            </a:pPr>
            <a:r>
              <a:rPr lang="fr-FR" altLang="fr-FR" sz="1600" dirty="0" smtClean="0"/>
              <a:t>Etudes en cours</a:t>
            </a:r>
          </a:p>
        </p:txBody>
      </p:sp>
    </p:spTree>
    <p:extLst>
      <p:ext uri="{BB962C8B-B14F-4D97-AF65-F5344CB8AC3E}">
        <p14:creationId xmlns:p14="http://schemas.microsoft.com/office/powerpoint/2010/main" val="131848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465" y="1153328"/>
            <a:ext cx="167033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fr-FR" b="1" dirty="0">
              <a:latin typeface="Arial" panose="020B060402020202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32992" y="142548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Varenne – Bâtiment E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/>
          <a:srcRect r="15049"/>
          <a:stretch/>
        </p:blipFill>
        <p:spPr>
          <a:xfrm>
            <a:off x="190500" y="604214"/>
            <a:ext cx="3931124" cy="345720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6490" y="5098210"/>
            <a:ext cx="1817675" cy="6170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16019" y="-161102"/>
            <a:ext cx="5204244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6700"/>
            <a:endParaRPr lang="fr-FR" sz="1100" dirty="0" smtClean="0"/>
          </a:p>
          <a:p>
            <a:r>
              <a:rPr lang="fr-FR" sz="1200" b="1" dirty="0">
                <a:latin typeface="Arial" panose="020B0604020202020204" pitchFamily="34" charset="0"/>
              </a:rPr>
              <a:t>Les dates clefs prévisionnelles </a:t>
            </a:r>
            <a:r>
              <a:rPr lang="fr-FR" sz="1200" b="1" dirty="0" smtClean="0">
                <a:latin typeface="Arial" panose="020B0604020202020204" pitchFamily="34" charset="0"/>
              </a:rPr>
              <a:t>:</a:t>
            </a:r>
          </a:p>
          <a:p>
            <a:endParaRPr lang="fr-FR" sz="1200" b="1" dirty="0">
              <a:latin typeface="Arial" panose="020B0604020202020204" pitchFamily="34" charset="0"/>
            </a:endParaRPr>
          </a:p>
          <a:p>
            <a:pPr marL="536575" indent="-273050">
              <a:buFont typeface="Courier New" panose="02070309020205020404" pitchFamily="49" charset="0"/>
              <a:buChar char="o"/>
            </a:pPr>
            <a:r>
              <a:rPr lang="fr-FR" sz="1200" dirty="0" smtClean="0">
                <a:latin typeface="Arial" panose="020B0604020202020204" pitchFamily="34" charset="0"/>
              </a:rPr>
              <a:t>Installation </a:t>
            </a:r>
            <a:r>
              <a:rPr lang="fr-FR" sz="1200" dirty="0">
                <a:latin typeface="Arial" panose="020B0604020202020204" pitchFamily="34" charset="0"/>
              </a:rPr>
              <a:t>de chantier : octobre 2020</a:t>
            </a:r>
          </a:p>
          <a:p>
            <a:pPr marL="536575" indent="-273050">
              <a:buFont typeface="Courier New" panose="02070309020205020404" pitchFamily="49" charset="0"/>
              <a:buChar char="o"/>
            </a:pPr>
            <a:r>
              <a:rPr lang="fr-FR" sz="1200" dirty="0">
                <a:latin typeface="Arial" panose="020B0604020202020204" pitchFamily="34" charset="0"/>
              </a:rPr>
              <a:t>Démolitions : décembre 2020 à fin août 2021</a:t>
            </a:r>
          </a:p>
          <a:p>
            <a:pPr marL="536575" indent="-273050">
              <a:buFont typeface="Courier New" panose="02070309020205020404" pitchFamily="49" charset="0"/>
              <a:buChar char="o"/>
            </a:pPr>
            <a:r>
              <a:rPr lang="fr-FR" sz="1200" dirty="0">
                <a:latin typeface="Arial" panose="020B0604020202020204" pitchFamily="34" charset="0"/>
              </a:rPr>
              <a:t>Construction des extensions : Mars à octobre </a:t>
            </a:r>
            <a:r>
              <a:rPr lang="fr-FR" sz="1200" dirty="0" smtClean="0">
                <a:latin typeface="Arial" panose="020B0604020202020204" pitchFamily="34" charset="0"/>
              </a:rPr>
              <a:t>2021</a:t>
            </a:r>
          </a:p>
          <a:p>
            <a:pPr marL="536575" indent="-273050">
              <a:buFont typeface="Courier New" panose="02070309020205020404" pitchFamily="49" charset="0"/>
              <a:buChar char="o"/>
            </a:pPr>
            <a:r>
              <a:rPr lang="fr-FR" sz="1200" dirty="0" smtClean="0">
                <a:latin typeface="Arial" panose="020B0604020202020204" pitchFamily="34" charset="0"/>
              </a:rPr>
              <a:t>Pose de l’escalier métallique Sud : Novembre 2021</a:t>
            </a:r>
          </a:p>
          <a:p>
            <a:pPr marL="536575" indent="-273050">
              <a:buFont typeface="Courier New" panose="02070309020205020404" pitchFamily="49" charset="0"/>
              <a:buChar char="o"/>
            </a:pPr>
            <a:r>
              <a:rPr lang="fr-FR" sz="1200" dirty="0" smtClean="0">
                <a:latin typeface="Arial" panose="020B0604020202020204" pitchFamily="34" charset="0"/>
              </a:rPr>
              <a:t>Pose de l’escalier métallique Nord : Juin à juillet 2021</a:t>
            </a:r>
          </a:p>
          <a:p>
            <a:pPr marL="536575" indent="-273050">
              <a:buFont typeface="Courier New" panose="02070309020205020404" pitchFamily="49" charset="0"/>
              <a:buChar char="o"/>
            </a:pPr>
            <a:r>
              <a:rPr lang="fr-FR" sz="1200" dirty="0" smtClean="0">
                <a:latin typeface="Arial" panose="020B0604020202020204" pitchFamily="34" charset="0"/>
              </a:rPr>
              <a:t>Démontage de la grue : Décembre 2021</a:t>
            </a:r>
            <a:endParaRPr lang="fr-FR" sz="1200" dirty="0">
              <a:latin typeface="Arial" panose="020B0604020202020204" pitchFamily="34" charset="0"/>
            </a:endParaRPr>
          </a:p>
          <a:p>
            <a:pPr marL="536575" indent="-273050">
              <a:buFont typeface="Courier New" panose="02070309020205020404" pitchFamily="49" charset="0"/>
              <a:buChar char="o"/>
            </a:pPr>
            <a:r>
              <a:rPr lang="fr-FR" sz="1200" dirty="0">
                <a:latin typeface="Arial" panose="020B0604020202020204" pitchFamily="34" charset="0"/>
              </a:rPr>
              <a:t>Fin des travaux : </a:t>
            </a:r>
            <a:r>
              <a:rPr lang="fr-FR" sz="1200" dirty="0" smtClean="0">
                <a:latin typeface="Arial" panose="020B0604020202020204" pitchFamily="34" charset="0"/>
              </a:rPr>
              <a:t>mars 2022 </a:t>
            </a:r>
          </a:p>
          <a:p>
            <a:pPr marL="536575" indent="-273050">
              <a:buFont typeface="Courier New" panose="02070309020205020404" pitchFamily="49" charset="0"/>
              <a:buChar char="o"/>
            </a:pPr>
            <a:r>
              <a:rPr lang="fr-FR" sz="1200" dirty="0" smtClean="0">
                <a:latin typeface="Arial" panose="020B0604020202020204" pitchFamily="34" charset="0"/>
              </a:rPr>
              <a:t>Levée des réserves : Avril – 2022</a:t>
            </a:r>
            <a:endParaRPr lang="fr-FR" sz="1200" dirty="0">
              <a:latin typeface="Arial" panose="020B0604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fr-FR" sz="1200" dirty="0">
              <a:latin typeface="Arial" panose="020B0604020202020204" pitchFamily="34" charset="0"/>
            </a:endParaRPr>
          </a:p>
          <a:p>
            <a:pPr marL="263525" indent="-263525"/>
            <a:r>
              <a:rPr lang="fr-FR" sz="1200" b="1" dirty="0">
                <a:latin typeface="Arial" panose="020B0604020202020204" pitchFamily="34" charset="0"/>
              </a:rPr>
              <a:t>Point d’avancement </a:t>
            </a:r>
            <a:r>
              <a:rPr lang="fr-FR" sz="1200" b="1" dirty="0" smtClean="0">
                <a:latin typeface="Arial" panose="020B0604020202020204" pitchFamily="34" charset="0"/>
              </a:rPr>
              <a:t>:</a:t>
            </a:r>
          </a:p>
          <a:p>
            <a:pPr marL="263525" indent="-263525"/>
            <a:endParaRPr lang="fr-FR" sz="1200" b="1" dirty="0">
              <a:latin typeface="Arial" panose="020B0604020202020204" pitchFamily="34" charset="0"/>
            </a:endParaRPr>
          </a:p>
          <a:p>
            <a:pPr marL="536575" indent="-273050">
              <a:buFont typeface="Courier New" panose="02070309020205020404" pitchFamily="49" charset="0"/>
              <a:buChar char="o"/>
            </a:pPr>
            <a:r>
              <a:rPr lang="fr-FR" sz="1200" dirty="0"/>
              <a:t>Pose de la </a:t>
            </a:r>
            <a:r>
              <a:rPr lang="fr-FR" sz="1200" dirty="0" smtClean="0"/>
              <a:t>marquise et Voiries Réseaux Divers en cours</a:t>
            </a:r>
          </a:p>
          <a:p>
            <a:pPr marL="536575" indent="-273050">
              <a:buFont typeface="Courier New" panose="02070309020205020404" pitchFamily="49" charset="0"/>
              <a:buChar char="o"/>
            </a:pPr>
            <a:r>
              <a:rPr lang="fr-FR" sz="1200" dirty="0" smtClean="0">
                <a:latin typeface="Arial" panose="020B0604020202020204" pitchFamily="34" charset="0"/>
              </a:rPr>
              <a:t>Travaux de 2</a:t>
            </a:r>
            <a:r>
              <a:rPr lang="fr-FR" sz="1200" baseline="30000" dirty="0" smtClean="0">
                <a:latin typeface="Arial" panose="020B0604020202020204" pitchFamily="34" charset="0"/>
              </a:rPr>
              <a:t>nd</a:t>
            </a:r>
            <a:r>
              <a:rPr lang="fr-FR" sz="1200" dirty="0" smtClean="0">
                <a:latin typeface="Arial" panose="020B0604020202020204" pitchFamily="34" charset="0"/>
              </a:rPr>
              <a:t> </a:t>
            </a:r>
            <a:r>
              <a:rPr lang="fr-FR" sz="1200" dirty="0">
                <a:latin typeface="Arial" panose="020B0604020202020204" pitchFamily="34" charset="0"/>
              </a:rPr>
              <a:t>œuvre </a:t>
            </a:r>
            <a:r>
              <a:rPr lang="fr-FR" sz="1200" dirty="0" smtClean="0">
                <a:latin typeface="Arial" panose="020B0604020202020204" pitchFamily="34" charset="0"/>
              </a:rPr>
              <a:t>à tous les étages (Lots </a:t>
            </a:r>
            <a:r>
              <a:rPr lang="fr-FR" sz="1200" dirty="0">
                <a:latin typeface="Arial" panose="020B0604020202020204" pitchFamily="34" charset="0"/>
              </a:rPr>
              <a:t>intérieurs et </a:t>
            </a:r>
            <a:r>
              <a:rPr lang="fr-FR" sz="1200" dirty="0" smtClean="0">
                <a:latin typeface="Arial" panose="020B0604020202020204" pitchFamily="34" charset="0"/>
              </a:rPr>
              <a:t>finitions) en </a:t>
            </a:r>
            <a:r>
              <a:rPr lang="fr-FR" sz="1200" dirty="0">
                <a:latin typeface="Arial" panose="020B0604020202020204" pitchFamily="34" charset="0"/>
              </a:rPr>
              <a:t>cours </a:t>
            </a:r>
            <a:endParaRPr lang="fr-FR" sz="1200" dirty="0" smtClean="0">
              <a:latin typeface="Arial" panose="020B0604020202020204" pitchFamily="34" charset="0"/>
            </a:endParaRPr>
          </a:p>
          <a:p>
            <a:pPr marL="536575" indent="-273050">
              <a:buFont typeface="Courier New" panose="02070309020205020404" pitchFamily="49" charset="0"/>
              <a:buChar char="o"/>
            </a:pPr>
            <a:r>
              <a:rPr lang="fr-FR" sz="1200" dirty="0" smtClean="0">
                <a:latin typeface="Arial" panose="020B0604020202020204" pitchFamily="34" charset="0"/>
              </a:rPr>
              <a:t>Pose des faux-plafonds au RDC et R+1 en cours</a:t>
            </a:r>
          </a:p>
          <a:p>
            <a:pPr marL="536575" indent="-273050">
              <a:buFont typeface="Courier New" panose="02070309020205020404" pitchFamily="49" charset="0"/>
              <a:buChar char="o"/>
            </a:pPr>
            <a:r>
              <a:rPr lang="fr-FR" sz="1200" dirty="0" smtClean="0">
                <a:latin typeface="Arial" panose="020B0604020202020204" pitchFamily="34" charset="0"/>
              </a:rPr>
              <a:t>Pose </a:t>
            </a:r>
            <a:r>
              <a:rPr lang="fr-FR" sz="1200" dirty="0">
                <a:latin typeface="Arial" panose="020B0604020202020204" pitchFamily="34" charset="0"/>
              </a:rPr>
              <a:t>des réseaux techniques </a:t>
            </a:r>
            <a:r>
              <a:rPr lang="fr-FR" sz="1200" dirty="0" smtClean="0">
                <a:latin typeface="Arial" panose="020B0604020202020204" pitchFamily="34" charset="0"/>
              </a:rPr>
              <a:t>en </a:t>
            </a:r>
            <a:r>
              <a:rPr lang="fr-FR" sz="1200" dirty="0">
                <a:latin typeface="Arial" panose="020B0604020202020204" pitchFamily="34" charset="0"/>
              </a:rPr>
              <a:t>cours </a:t>
            </a:r>
            <a:endParaRPr lang="fr-FR" sz="1200" dirty="0" smtClean="0">
              <a:latin typeface="Arial" panose="020B0604020202020204" pitchFamily="34" charset="0"/>
            </a:endParaRPr>
          </a:p>
          <a:p>
            <a:pPr marL="536575" indent="-273050">
              <a:buFont typeface="Courier New" panose="02070309020205020404" pitchFamily="49" charset="0"/>
              <a:buChar char="o"/>
            </a:pPr>
            <a:r>
              <a:rPr lang="fr-FR" sz="1200" dirty="0" smtClean="0">
                <a:latin typeface="Arial" panose="020B0604020202020204" pitchFamily="34" charset="0"/>
              </a:rPr>
              <a:t>Finition de la pose de l’escalier métallique Nord / Sud et de leurs mains courantes</a:t>
            </a:r>
          </a:p>
          <a:p>
            <a:pPr marL="536575" indent="-273050">
              <a:buFont typeface="Courier New" panose="02070309020205020404" pitchFamily="49" charset="0"/>
              <a:buChar char="o"/>
            </a:pPr>
            <a:r>
              <a:rPr lang="fr-FR" sz="1200" dirty="0" smtClean="0">
                <a:latin typeface="Arial" panose="020B0604020202020204" pitchFamily="34" charset="0"/>
              </a:rPr>
              <a:t>Ascenseur </a:t>
            </a:r>
            <a:r>
              <a:rPr lang="fr-FR" sz="1200" dirty="0">
                <a:latin typeface="Arial" panose="020B0604020202020204" pitchFamily="34" charset="0"/>
              </a:rPr>
              <a:t>Nord / Sud </a:t>
            </a:r>
            <a:r>
              <a:rPr lang="fr-FR" sz="1200" dirty="0" smtClean="0">
                <a:latin typeface="Arial" panose="020B0604020202020204" pitchFamily="34" charset="0"/>
              </a:rPr>
              <a:t>en cours de finition</a:t>
            </a:r>
          </a:p>
          <a:p>
            <a:pPr marL="536575" indent="-273050">
              <a:buFont typeface="Courier New" panose="02070309020205020404" pitchFamily="49" charset="0"/>
              <a:buChar char="o"/>
            </a:pPr>
            <a:r>
              <a:rPr lang="fr-FR" sz="1200" dirty="0" smtClean="0">
                <a:latin typeface="Arial" panose="020B0604020202020204" pitchFamily="34" charset="0"/>
              </a:rPr>
              <a:t>Pose de la pierre façade côté jardin en cours de finition</a:t>
            </a:r>
          </a:p>
          <a:p>
            <a:pPr marL="536575" indent="-273050">
              <a:buFont typeface="Courier New" panose="02070309020205020404" pitchFamily="49" charset="0"/>
              <a:buChar char="o"/>
            </a:pPr>
            <a:r>
              <a:rPr lang="fr-FR" sz="1200" dirty="0" smtClean="0">
                <a:latin typeface="Arial" panose="020B0604020202020204" pitchFamily="34" charset="0"/>
              </a:rPr>
              <a:t>Travaux de rénovation du C passerelle en cours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250" y="4532491"/>
            <a:ext cx="6755643" cy="136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11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64680" y="2210868"/>
            <a:ext cx="8990901" cy="1844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2902" tIns="36451" rIns="72902" bIns="36451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29051"/>
            <a:endParaRPr lang="fr-FR" altLang="fr-FR" sz="3600" dirty="0"/>
          </a:p>
          <a:p>
            <a:pPr algn="ctr" defTabSz="729051"/>
            <a:r>
              <a:rPr lang="fr-FR" altLang="fr-FR" sz="3600" b="1" dirty="0" smtClean="0">
                <a:solidFill>
                  <a:schemeClr val="accent5">
                    <a:lumMod val="75000"/>
                  </a:schemeClr>
                </a:solidFill>
              </a:rPr>
              <a:t>Merci de votre attention</a:t>
            </a:r>
          </a:p>
          <a:p>
            <a:pPr defTabSz="729051"/>
            <a:endParaRPr lang="fr-FR" altLang="fr-FR" sz="1435" dirty="0">
              <a:solidFill>
                <a:schemeClr val="accent5">
                  <a:lumMod val="75000"/>
                </a:schemeClr>
              </a:solidFill>
            </a:endParaRPr>
          </a:p>
          <a:p>
            <a:pPr defTabSz="729051"/>
            <a:r>
              <a:rPr lang="fr-FR" altLang="fr-FR" sz="1435" dirty="0" smtClean="0"/>
              <a:t>  </a:t>
            </a:r>
            <a:endParaRPr lang="fr-FR" altLang="fr-FR" sz="1435" dirty="0"/>
          </a:p>
          <a:p>
            <a:pPr defTabSz="729051"/>
            <a:endParaRPr lang="fr-FR" altLang="fr-FR" sz="1435" dirty="0"/>
          </a:p>
        </p:txBody>
      </p:sp>
    </p:spTree>
    <p:extLst>
      <p:ext uri="{BB962C8B-B14F-4D97-AF65-F5344CB8AC3E}">
        <p14:creationId xmlns:p14="http://schemas.microsoft.com/office/powerpoint/2010/main" val="271852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720263" cy="828616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060522" y="215090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Varenne – Bâtiment E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944959" y="786799"/>
            <a:ext cx="59231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Travaux RDC (Galerie Gambetta) : </a:t>
            </a:r>
            <a:endParaRPr lang="fr-FR" sz="1600" b="1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1283" y="1063149"/>
            <a:ext cx="1827987" cy="4509536"/>
          </a:xfrm>
          <a:prstGeom prst="rect">
            <a:avLst/>
          </a:prstGeom>
        </p:spPr>
      </p:pic>
      <p:sp>
        <p:nvSpPr>
          <p:cNvPr id="10" name="Forme libre 9"/>
          <p:cNvSpPr/>
          <p:nvPr/>
        </p:nvSpPr>
        <p:spPr>
          <a:xfrm>
            <a:off x="5004550" y="1063149"/>
            <a:ext cx="627797" cy="3726359"/>
          </a:xfrm>
          <a:custGeom>
            <a:avLst/>
            <a:gdLst>
              <a:gd name="connsiteX0" fmla="*/ 72190 w 673769"/>
              <a:gd name="connsiteY0" fmla="*/ 0 h 2033337"/>
              <a:gd name="connsiteX1" fmla="*/ 0 w 673769"/>
              <a:gd name="connsiteY1" fmla="*/ 2009274 h 2033337"/>
              <a:gd name="connsiteX2" fmla="*/ 625643 w 673769"/>
              <a:gd name="connsiteY2" fmla="*/ 2033337 h 2033337"/>
              <a:gd name="connsiteX3" fmla="*/ 673769 w 673769"/>
              <a:gd name="connsiteY3" fmla="*/ 60158 h 2033337"/>
              <a:gd name="connsiteX4" fmla="*/ 72190 w 673769"/>
              <a:gd name="connsiteY4" fmla="*/ 0 h 203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769" h="2033337">
                <a:moveTo>
                  <a:pt x="72190" y="0"/>
                </a:moveTo>
                <a:lnTo>
                  <a:pt x="0" y="2009274"/>
                </a:lnTo>
                <a:lnTo>
                  <a:pt x="625643" y="2033337"/>
                </a:lnTo>
                <a:lnTo>
                  <a:pt x="673769" y="60158"/>
                </a:lnTo>
                <a:lnTo>
                  <a:pt x="72190" y="0"/>
                </a:lnTo>
                <a:close/>
              </a:path>
            </a:pathLst>
          </a:custGeom>
          <a:solidFill>
            <a:srgbClr val="00B0F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/>
          <p:cNvCxnSpPr>
            <a:endCxn id="2" idx="3"/>
          </p:cNvCxnSpPr>
          <p:nvPr/>
        </p:nvCxnSpPr>
        <p:spPr>
          <a:xfrm flipH="1" flipV="1">
            <a:off x="3740551" y="2789532"/>
            <a:ext cx="1568744" cy="408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382513" y="3976656"/>
            <a:ext cx="31248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Caissons staff finalisés, pose </a:t>
            </a:r>
            <a:r>
              <a:rPr lang="fr-FR" sz="1400" dirty="0"/>
              <a:t>des réseaux de ventilation et de chauffage, des cloisons, début de pose des faux-plafonds.</a:t>
            </a:r>
          </a:p>
        </p:txBody>
      </p:sp>
      <p:cxnSp>
        <p:nvCxnSpPr>
          <p:cNvPr id="26" name="Connecteur droit avec flèche 25"/>
          <p:cNvCxnSpPr>
            <a:endCxn id="3" idx="1"/>
          </p:cNvCxnSpPr>
          <p:nvPr/>
        </p:nvCxnSpPr>
        <p:spPr>
          <a:xfrm flipV="1">
            <a:off x="5004550" y="2434259"/>
            <a:ext cx="1100408" cy="30064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53" y="1641587"/>
            <a:ext cx="3552898" cy="229588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4958" y="1113909"/>
            <a:ext cx="1677800" cy="2640699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7782758" y="2280369"/>
            <a:ext cx="1854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Pose de la marquise</a:t>
            </a:r>
            <a:endParaRPr lang="fr-FR" sz="1400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7853" y="3950532"/>
            <a:ext cx="1347447" cy="1824986"/>
          </a:xfrm>
          <a:prstGeom prst="rect">
            <a:avLst/>
          </a:prstGeom>
        </p:spPr>
      </p:pic>
      <p:cxnSp>
        <p:nvCxnSpPr>
          <p:cNvPr id="27" name="Connecteur droit avec flèche 26"/>
          <p:cNvCxnSpPr/>
          <p:nvPr/>
        </p:nvCxnSpPr>
        <p:spPr>
          <a:xfrm>
            <a:off x="7016138" y="2830357"/>
            <a:ext cx="399075" cy="11071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6333103" y="5775518"/>
            <a:ext cx="2164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Terrassement pour le lot: </a:t>
            </a:r>
            <a:r>
              <a:rPr lang="fr-FR" sz="1400" dirty="0"/>
              <a:t>V</a:t>
            </a:r>
            <a:r>
              <a:rPr lang="fr-FR" sz="1400" dirty="0" smtClean="0"/>
              <a:t>oirie </a:t>
            </a:r>
            <a:r>
              <a:rPr lang="fr-FR" sz="1400" dirty="0"/>
              <a:t>R</a:t>
            </a:r>
            <a:r>
              <a:rPr lang="fr-FR" sz="1400" dirty="0" smtClean="0"/>
              <a:t>éseau </a:t>
            </a:r>
            <a:r>
              <a:rPr lang="fr-FR" sz="1400" dirty="0"/>
              <a:t>D</a:t>
            </a:r>
            <a:r>
              <a:rPr lang="fr-FR" sz="1400" dirty="0" smtClean="0"/>
              <a:t>ivers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18696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"/>
            <a:ext cx="9720263" cy="95397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060522" y="215090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Varenne – Bâtiment E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16507" y="926440"/>
            <a:ext cx="8964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Travaux second-</a:t>
            </a:r>
            <a:r>
              <a:rPr lang="fr-FR" sz="1600" b="1" dirty="0" err="1" smtClean="0"/>
              <a:t>oeuvre</a:t>
            </a:r>
            <a:r>
              <a:rPr lang="fr-FR" sz="1600" b="1" dirty="0" smtClean="0"/>
              <a:t> surélévation du R+1</a:t>
            </a:r>
            <a:r>
              <a:rPr lang="fr-FR" sz="1600" b="1" dirty="0"/>
              <a:t> </a:t>
            </a:r>
            <a:r>
              <a:rPr lang="fr-FR" sz="1600" b="1" dirty="0" smtClean="0"/>
              <a:t>(Galerie Gambetta) et du bâtiment E : </a:t>
            </a:r>
            <a:endParaRPr lang="fr-FR" sz="1600" b="1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344" y="1397898"/>
            <a:ext cx="1827987" cy="4509536"/>
          </a:xfrm>
          <a:prstGeom prst="rect">
            <a:avLst/>
          </a:prstGeom>
        </p:spPr>
      </p:pic>
      <p:sp>
        <p:nvSpPr>
          <p:cNvPr id="12" name="Forme libre 11"/>
          <p:cNvSpPr/>
          <p:nvPr/>
        </p:nvSpPr>
        <p:spPr>
          <a:xfrm>
            <a:off x="4878186" y="2006221"/>
            <a:ext cx="673769" cy="3118035"/>
          </a:xfrm>
          <a:custGeom>
            <a:avLst/>
            <a:gdLst>
              <a:gd name="connsiteX0" fmla="*/ 72190 w 673769"/>
              <a:gd name="connsiteY0" fmla="*/ 0 h 2033337"/>
              <a:gd name="connsiteX1" fmla="*/ 0 w 673769"/>
              <a:gd name="connsiteY1" fmla="*/ 2009274 h 2033337"/>
              <a:gd name="connsiteX2" fmla="*/ 625643 w 673769"/>
              <a:gd name="connsiteY2" fmla="*/ 2033337 h 2033337"/>
              <a:gd name="connsiteX3" fmla="*/ 673769 w 673769"/>
              <a:gd name="connsiteY3" fmla="*/ 60158 h 2033337"/>
              <a:gd name="connsiteX4" fmla="*/ 72190 w 673769"/>
              <a:gd name="connsiteY4" fmla="*/ 0 h 203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769" h="2033337">
                <a:moveTo>
                  <a:pt x="72190" y="0"/>
                </a:moveTo>
                <a:lnTo>
                  <a:pt x="0" y="2009274"/>
                </a:lnTo>
                <a:lnTo>
                  <a:pt x="625643" y="2033337"/>
                </a:lnTo>
                <a:lnTo>
                  <a:pt x="673769" y="60158"/>
                </a:lnTo>
                <a:lnTo>
                  <a:pt x="72190" y="0"/>
                </a:lnTo>
                <a:close/>
              </a:path>
            </a:pathLst>
          </a:custGeom>
          <a:solidFill>
            <a:srgbClr val="00B0F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/>
          <p:cNvCxnSpPr>
            <a:endCxn id="27" idx="3"/>
          </p:cNvCxnSpPr>
          <p:nvPr/>
        </p:nvCxnSpPr>
        <p:spPr>
          <a:xfrm flipH="1">
            <a:off x="2387431" y="4862397"/>
            <a:ext cx="2061739" cy="1816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7358463" y="1510218"/>
            <a:ext cx="23505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Pose de panneaux de façade, début de pose des faux-plafonds, pose des jardinières, </a:t>
            </a:r>
            <a:r>
              <a:rPr lang="fr-FR" sz="1400" dirty="0" smtClean="0"/>
              <a:t>travaux </a:t>
            </a:r>
            <a:r>
              <a:rPr lang="fr-FR" sz="1400" dirty="0"/>
              <a:t>de ventilation et de </a:t>
            </a:r>
            <a:r>
              <a:rPr lang="fr-FR" sz="1400" dirty="0" smtClean="0"/>
              <a:t>chauffage,…</a:t>
            </a:r>
            <a:endParaRPr lang="fr-FR" sz="14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424" y="2999148"/>
            <a:ext cx="2044304" cy="271536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356" y="4523295"/>
            <a:ext cx="1417381" cy="189087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2356" y="1264994"/>
            <a:ext cx="1323202" cy="2056506"/>
          </a:xfrm>
          <a:prstGeom prst="rect">
            <a:avLst/>
          </a:prstGeom>
        </p:spPr>
      </p:pic>
      <p:cxnSp>
        <p:nvCxnSpPr>
          <p:cNvPr id="30" name="Connecteur droit avec flèche 29"/>
          <p:cNvCxnSpPr/>
          <p:nvPr/>
        </p:nvCxnSpPr>
        <p:spPr>
          <a:xfrm>
            <a:off x="4940954" y="3897421"/>
            <a:ext cx="1011402" cy="9748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5071615" y="3373503"/>
            <a:ext cx="2448968" cy="5996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V="1">
            <a:off x="5071615" y="2135623"/>
            <a:ext cx="880741" cy="3810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5702801" y="4230947"/>
            <a:ext cx="18177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P</a:t>
            </a:r>
            <a:r>
              <a:rPr lang="fr-FR" sz="1400" dirty="0" smtClean="0"/>
              <a:t>ose </a:t>
            </a:r>
            <a:r>
              <a:rPr lang="fr-FR" sz="1400" dirty="0"/>
              <a:t>des jardinières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65" y="1603196"/>
            <a:ext cx="2121565" cy="2836542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-44323" y="4459272"/>
            <a:ext cx="24317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Travaux de peinture, ragréage, </a:t>
            </a:r>
            <a:r>
              <a:rPr lang="fr-FR" sz="1400" dirty="0" smtClean="0"/>
              <a:t>pose des faux-plafonds, </a:t>
            </a:r>
            <a:r>
              <a:rPr lang="fr-FR" sz="1400" dirty="0"/>
              <a:t>du revêtement de sol et pose des menuiseries </a:t>
            </a:r>
            <a:r>
              <a:rPr lang="fr-FR" sz="1400" dirty="0" smtClean="0"/>
              <a:t>intérieures,…</a:t>
            </a:r>
            <a:endParaRPr lang="fr-FR" sz="1400" dirty="0"/>
          </a:p>
        </p:txBody>
      </p:sp>
      <p:sp>
        <p:nvSpPr>
          <p:cNvPr id="26" name="Forme libre 25"/>
          <p:cNvSpPr/>
          <p:nvPr/>
        </p:nvSpPr>
        <p:spPr>
          <a:xfrm>
            <a:off x="3971499" y="1433015"/>
            <a:ext cx="955343" cy="3725839"/>
          </a:xfrm>
          <a:custGeom>
            <a:avLst/>
            <a:gdLst>
              <a:gd name="connsiteX0" fmla="*/ 327546 w 955343"/>
              <a:gd name="connsiteY0" fmla="*/ 0 h 3725839"/>
              <a:gd name="connsiteX1" fmla="*/ 341194 w 955343"/>
              <a:gd name="connsiteY1" fmla="*/ 968991 h 3725839"/>
              <a:gd name="connsiteX2" fmla="*/ 95534 w 955343"/>
              <a:gd name="connsiteY2" fmla="*/ 968991 h 3725839"/>
              <a:gd name="connsiteX3" fmla="*/ 0 w 955343"/>
              <a:gd name="connsiteY3" fmla="*/ 3684895 h 3725839"/>
              <a:gd name="connsiteX4" fmla="*/ 859808 w 955343"/>
              <a:gd name="connsiteY4" fmla="*/ 3725839 h 3725839"/>
              <a:gd name="connsiteX5" fmla="*/ 955343 w 955343"/>
              <a:gd name="connsiteY5" fmla="*/ 68239 h 3725839"/>
              <a:gd name="connsiteX6" fmla="*/ 327546 w 955343"/>
              <a:gd name="connsiteY6" fmla="*/ 0 h 372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5343" h="3725839">
                <a:moveTo>
                  <a:pt x="327546" y="0"/>
                </a:moveTo>
                <a:lnTo>
                  <a:pt x="341194" y="968991"/>
                </a:lnTo>
                <a:lnTo>
                  <a:pt x="95534" y="968991"/>
                </a:lnTo>
                <a:lnTo>
                  <a:pt x="0" y="3684895"/>
                </a:lnTo>
                <a:lnTo>
                  <a:pt x="859808" y="3725839"/>
                </a:lnTo>
                <a:lnTo>
                  <a:pt x="955343" y="68239"/>
                </a:lnTo>
                <a:lnTo>
                  <a:pt x="327546" y="0"/>
                </a:lnTo>
                <a:close/>
              </a:path>
            </a:pathLst>
          </a:custGeom>
          <a:solidFill>
            <a:schemeClr val="accent3">
              <a:alpha val="32157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3567" y="1540020"/>
            <a:ext cx="1624982" cy="1362018"/>
          </a:xfrm>
          <a:prstGeom prst="rect">
            <a:avLst/>
          </a:prstGeom>
        </p:spPr>
      </p:pic>
      <p:cxnSp>
        <p:nvCxnSpPr>
          <p:cNvPr id="32" name="Connecteur droit avec flèche 31"/>
          <p:cNvCxnSpPr/>
          <p:nvPr/>
        </p:nvCxnSpPr>
        <p:spPr>
          <a:xfrm flipV="1">
            <a:off x="2214830" y="2001430"/>
            <a:ext cx="232158" cy="3779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Imag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2566" y="3016844"/>
            <a:ext cx="1194620" cy="1608142"/>
          </a:xfrm>
          <a:prstGeom prst="rect">
            <a:avLst/>
          </a:prstGeom>
        </p:spPr>
      </p:pic>
      <p:cxnSp>
        <p:nvCxnSpPr>
          <p:cNvPr id="39" name="Connecteur droit avec flèche 38"/>
          <p:cNvCxnSpPr>
            <a:endCxn id="37" idx="1"/>
          </p:cNvCxnSpPr>
          <p:nvPr/>
        </p:nvCxnSpPr>
        <p:spPr>
          <a:xfrm>
            <a:off x="2176211" y="3459867"/>
            <a:ext cx="276355" cy="3610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69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"/>
            <a:ext cx="9720263" cy="855095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115745" y="131314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Varenne – Bâtiment E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458457" y="893959"/>
            <a:ext cx="59231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  Travaux de surélévation du R+5 : </a:t>
            </a:r>
            <a:endParaRPr lang="fr-FR" sz="1600" b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6359" y="1271214"/>
            <a:ext cx="1187355" cy="4886785"/>
          </a:xfrm>
          <a:prstGeom prst="rect">
            <a:avLst/>
          </a:prstGeom>
        </p:spPr>
      </p:pic>
      <p:sp>
        <p:nvSpPr>
          <p:cNvPr id="9" name="Forme libre 8"/>
          <p:cNvSpPr/>
          <p:nvPr/>
        </p:nvSpPr>
        <p:spPr>
          <a:xfrm>
            <a:off x="5020748" y="2432862"/>
            <a:ext cx="1078173" cy="3630305"/>
          </a:xfrm>
          <a:custGeom>
            <a:avLst/>
            <a:gdLst>
              <a:gd name="connsiteX0" fmla="*/ 1078173 w 1078173"/>
              <a:gd name="connsiteY0" fmla="*/ 13648 h 3630305"/>
              <a:gd name="connsiteX1" fmla="*/ 1064525 w 1078173"/>
              <a:gd name="connsiteY1" fmla="*/ 3575714 h 3630305"/>
              <a:gd name="connsiteX2" fmla="*/ 600501 w 1078173"/>
              <a:gd name="connsiteY2" fmla="*/ 3630305 h 3630305"/>
              <a:gd name="connsiteX3" fmla="*/ 0 w 1078173"/>
              <a:gd name="connsiteY3" fmla="*/ 3548418 h 3630305"/>
              <a:gd name="connsiteX4" fmla="*/ 13648 w 1078173"/>
              <a:gd name="connsiteY4" fmla="*/ 81887 h 3630305"/>
              <a:gd name="connsiteX5" fmla="*/ 545910 w 1078173"/>
              <a:gd name="connsiteY5" fmla="*/ 0 h 3630305"/>
              <a:gd name="connsiteX6" fmla="*/ 1078173 w 1078173"/>
              <a:gd name="connsiteY6" fmla="*/ 13648 h 3630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8173" h="3630305">
                <a:moveTo>
                  <a:pt x="1078173" y="13648"/>
                </a:moveTo>
                <a:cubicBezTo>
                  <a:pt x="1073624" y="1201003"/>
                  <a:pt x="1069074" y="2388359"/>
                  <a:pt x="1064525" y="3575714"/>
                </a:cubicBezTo>
                <a:lnTo>
                  <a:pt x="600501" y="3630305"/>
                </a:lnTo>
                <a:lnTo>
                  <a:pt x="0" y="3548418"/>
                </a:lnTo>
                <a:cubicBezTo>
                  <a:pt x="4549" y="2392908"/>
                  <a:pt x="9099" y="1237397"/>
                  <a:pt x="13648" y="81887"/>
                </a:cubicBezTo>
                <a:lnTo>
                  <a:pt x="545910" y="0"/>
                </a:lnTo>
                <a:lnTo>
                  <a:pt x="1078173" y="13648"/>
                </a:lnTo>
                <a:close/>
              </a:path>
            </a:pathLst>
          </a:custGeom>
          <a:solidFill>
            <a:srgbClr val="00B0F0">
              <a:alpha val="41961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/>
          <p:cNvCxnSpPr>
            <a:endCxn id="2" idx="1"/>
          </p:cNvCxnSpPr>
          <p:nvPr/>
        </p:nvCxnSpPr>
        <p:spPr>
          <a:xfrm flipV="1">
            <a:off x="5554639" y="3128670"/>
            <a:ext cx="1343205" cy="7199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660223" y="2997299"/>
            <a:ext cx="25771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Pose </a:t>
            </a:r>
            <a:r>
              <a:rPr lang="fr-FR" sz="1400" dirty="0" smtClean="0"/>
              <a:t>des panneaux </a:t>
            </a:r>
            <a:r>
              <a:rPr lang="fr-FR" sz="1400" dirty="0"/>
              <a:t>de façade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6535701" y="4474278"/>
            <a:ext cx="270116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Pose </a:t>
            </a:r>
            <a:r>
              <a:rPr lang="fr-FR" sz="1400" dirty="0"/>
              <a:t>des cloisons, de l'isolation </a:t>
            </a:r>
            <a:r>
              <a:rPr lang="fr-FR" sz="1400" dirty="0" smtClean="0"/>
              <a:t>thermique, </a:t>
            </a:r>
            <a:r>
              <a:rPr lang="fr-FR" sz="1400" dirty="0"/>
              <a:t>des bâtis de porte, </a:t>
            </a:r>
            <a:r>
              <a:rPr lang="fr-FR" sz="1400" dirty="0" smtClean="0"/>
              <a:t>pose </a:t>
            </a:r>
            <a:r>
              <a:rPr lang="fr-FR" sz="1400" dirty="0"/>
              <a:t>de </a:t>
            </a:r>
            <a:r>
              <a:rPr lang="fr-FR" sz="1400" dirty="0" smtClean="0"/>
              <a:t>châssis, </a:t>
            </a:r>
            <a:r>
              <a:rPr lang="fr-FR" sz="1400" dirty="0"/>
              <a:t>pose des chemins de câble et des gaines de ventilation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2161326" y="4325761"/>
            <a:ext cx="1811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Travaux local CTA</a:t>
            </a:r>
            <a:endParaRPr lang="fr-FR" sz="1400" dirty="0"/>
          </a:p>
        </p:txBody>
      </p:sp>
      <p:cxnSp>
        <p:nvCxnSpPr>
          <p:cNvPr id="37" name="Connecteur droit avec flèche 36"/>
          <p:cNvCxnSpPr/>
          <p:nvPr/>
        </p:nvCxnSpPr>
        <p:spPr>
          <a:xfrm flipH="1" flipV="1">
            <a:off x="2270551" y="4794672"/>
            <a:ext cx="2901950" cy="10329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7844" y="1754627"/>
            <a:ext cx="2070403" cy="2748086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53" y="876097"/>
            <a:ext cx="2856823" cy="2145755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002" y="3329629"/>
            <a:ext cx="1745479" cy="2318143"/>
          </a:xfrm>
          <a:prstGeom prst="rect">
            <a:avLst/>
          </a:prstGeom>
        </p:spPr>
      </p:pic>
      <p:cxnSp>
        <p:nvCxnSpPr>
          <p:cNvPr id="10" name="Connecteur droit avec flèche 9"/>
          <p:cNvCxnSpPr/>
          <p:nvPr/>
        </p:nvCxnSpPr>
        <p:spPr>
          <a:xfrm flipH="1" flipV="1">
            <a:off x="2634018" y="1624084"/>
            <a:ext cx="3438633" cy="28432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044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720263" cy="613183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060522" y="49683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Varenne – Bâtiment E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137676" y="596458"/>
            <a:ext cx="3000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Travaux de l’escalier Sud : </a:t>
            </a:r>
            <a:endParaRPr lang="fr-FR" sz="1600" b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222" y="1194628"/>
            <a:ext cx="1827987" cy="4509536"/>
          </a:xfrm>
          <a:prstGeom prst="rect">
            <a:avLst/>
          </a:prstGeom>
        </p:spPr>
      </p:pic>
      <p:sp>
        <p:nvSpPr>
          <p:cNvPr id="9" name="Forme libre 8"/>
          <p:cNvSpPr/>
          <p:nvPr/>
        </p:nvSpPr>
        <p:spPr>
          <a:xfrm>
            <a:off x="4273498" y="4890372"/>
            <a:ext cx="818865" cy="573206"/>
          </a:xfrm>
          <a:custGeom>
            <a:avLst/>
            <a:gdLst>
              <a:gd name="connsiteX0" fmla="*/ 13647 w 818865"/>
              <a:gd name="connsiteY0" fmla="*/ 0 h 573206"/>
              <a:gd name="connsiteX1" fmla="*/ 0 w 818865"/>
              <a:gd name="connsiteY1" fmla="*/ 573206 h 573206"/>
              <a:gd name="connsiteX2" fmla="*/ 805217 w 818865"/>
              <a:gd name="connsiteY2" fmla="*/ 573206 h 573206"/>
              <a:gd name="connsiteX3" fmla="*/ 818865 w 818865"/>
              <a:gd name="connsiteY3" fmla="*/ 40943 h 573206"/>
              <a:gd name="connsiteX4" fmla="*/ 13647 w 818865"/>
              <a:gd name="connsiteY4" fmla="*/ 0 h 573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865" h="573206">
                <a:moveTo>
                  <a:pt x="13647" y="0"/>
                </a:moveTo>
                <a:lnTo>
                  <a:pt x="0" y="573206"/>
                </a:lnTo>
                <a:lnTo>
                  <a:pt x="805217" y="573206"/>
                </a:lnTo>
                <a:lnTo>
                  <a:pt x="818865" y="40943"/>
                </a:lnTo>
                <a:lnTo>
                  <a:pt x="13647" y="0"/>
                </a:lnTo>
                <a:close/>
              </a:path>
            </a:pathLst>
          </a:custGeom>
          <a:solidFill>
            <a:srgbClr val="00B0F0">
              <a:alpha val="41961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/>
          <p:cNvCxnSpPr/>
          <p:nvPr/>
        </p:nvCxnSpPr>
        <p:spPr>
          <a:xfrm flipV="1">
            <a:off x="4749421" y="2674961"/>
            <a:ext cx="2142698" cy="22363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 flipV="1">
            <a:off x="3693045" y="2430563"/>
            <a:ext cx="1052665" cy="24807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34074" y="662866"/>
            <a:ext cx="19009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Début de la pose de l’escalier métallique sud </a:t>
            </a:r>
          </a:p>
          <a:p>
            <a:pPr algn="ctr"/>
            <a:endParaRPr lang="fr-FR" sz="1400" dirty="0"/>
          </a:p>
          <a:p>
            <a:pPr algn="ctr"/>
            <a:r>
              <a:rPr lang="fr-FR" sz="1400" u="sng" dirty="0" smtClean="0"/>
              <a:t>Avancement</a:t>
            </a:r>
            <a:r>
              <a:rPr lang="fr-FR" sz="1400" dirty="0" smtClean="0"/>
              <a:t> : Début novembre 2021</a:t>
            </a:r>
            <a:endParaRPr lang="fr-FR" dirty="0"/>
          </a:p>
        </p:txBody>
      </p:sp>
      <p:cxnSp>
        <p:nvCxnSpPr>
          <p:cNvPr id="30" name="Connecteur droit avec flèche 29"/>
          <p:cNvCxnSpPr/>
          <p:nvPr/>
        </p:nvCxnSpPr>
        <p:spPr>
          <a:xfrm flipH="1" flipV="1">
            <a:off x="2760874" y="3807725"/>
            <a:ext cx="1975041" cy="10691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-172505" y="4717420"/>
            <a:ext cx="39578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Pose et réglage des mains courantes de l’escalier métallique sud</a:t>
            </a:r>
          </a:p>
          <a:p>
            <a:pPr algn="ctr"/>
            <a:r>
              <a:rPr lang="fr-FR" sz="1400" u="sng" dirty="0" smtClean="0"/>
              <a:t>Avancement</a:t>
            </a:r>
            <a:r>
              <a:rPr lang="fr-FR" sz="1400" dirty="0" smtClean="0"/>
              <a:t> : Fin novembre 2021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5814235" y="1580199"/>
            <a:ext cx="18586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Travaux d’ascenseurs – cage  sud en cours de finition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152" y="698614"/>
            <a:ext cx="2285675" cy="171840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722" y="2452764"/>
            <a:ext cx="1930152" cy="2281977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3965" y="893251"/>
            <a:ext cx="2086019" cy="2302965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9422" y="3506275"/>
            <a:ext cx="1977688" cy="2662940"/>
          </a:xfrm>
          <a:prstGeom prst="rect">
            <a:avLst/>
          </a:prstGeom>
        </p:spPr>
      </p:pic>
      <p:cxnSp>
        <p:nvCxnSpPr>
          <p:cNvPr id="24" name="Connecteur droit avec flèche 23"/>
          <p:cNvCxnSpPr/>
          <p:nvPr/>
        </p:nvCxnSpPr>
        <p:spPr>
          <a:xfrm flipH="1">
            <a:off x="8268848" y="3043234"/>
            <a:ext cx="398126" cy="5505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80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720263" cy="613183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060522" y="49683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Varenne – Bâtiment E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951870" y="627356"/>
            <a:ext cx="3000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Travaux de l’escalier Nord : </a:t>
            </a:r>
            <a:endParaRPr lang="fr-FR" sz="16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-316637" y="4792425"/>
            <a:ext cx="4271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Finition de la pose des cloisons</a:t>
            </a:r>
          </a:p>
          <a:p>
            <a:pPr algn="ctr"/>
            <a:r>
              <a:rPr lang="fr-FR" sz="1400" dirty="0"/>
              <a:t>E</a:t>
            </a:r>
            <a:r>
              <a:rPr lang="fr-FR" sz="1400" dirty="0" smtClean="0"/>
              <a:t>scalier Nord - RDC</a:t>
            </a:r>
            <a:endParaRPr lang="fr-FR" sz="1400" dirty="0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3613" y="989719"/>
            <a:ext cx="1187355" cy="4886785"/>
          </a:xfrm>
          <a:prstGeom prst="rect">
            <a:avLst/>
          </a:prstGeom>
        </p:spPr>
      </p:pic>
      <p:sp>
        <p:nvSpPr>
          <p:cNvPr id="22" name="Forme libre 21"/>
          <p:cNvSpPr/>
          <p:nvPr/>
        </p:nvSpPr>
        <p:spPr>
          <a:xfrm>
            <a:off x="3842985" y="2531546"/>
            <a:ext cx="300251" cy="313899"/>
          </a:xfrm>
          <a:custGeom>
            <a:avLst/>
            <a:gdLst>
              <a:gd name="connsiteX0" fmla="*/ 0 w 300251"/>
              <a:gd name="connsiteY0" fmla="*/ 0 h 313899"/>
              <a:gd name="connsiteX1" fmla="*/ 27295 w 300251"/>
              <a:gd name="connsiteY1" fmla="*/ 272955 h 313899"/>
              <a:gd name="connsiteX2" fmla="*/ 150125 w 300251"/>
              <a:gd name="connsiteY2" fmla="*/ 313899 h 313899"/>
              <a:gd name="connsiteX3" fmla="*/ 300251 w 300251"/>
              <a:gd name="connsiteY3" fmla="*/ 313899 h 313899"/>
              <a:gd name="connsiteX4" fmla="*/ 300251 w 300251"/>
              <a:gd name="connsiteY4" fmla="*/ 0 h 313899"/>
              <a:gd name="connsiteX5" fmla="*/ 0 w 300251"/>
              <a:gd name="connsiteY5" fmla="*/ 0 h 313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0251" h="313899">
                <a:moveTo>
                  <a:pt x="0" y="0"/>
                </a:moveTo>
                <a:lnTo>
                  <a:pt x="27295" y="272955"/>
                </a:lnTo>
                <a:lnTo>
                  <a:pt x="150125" y="313899"/>
                </a:lnTo>
                <a:lnTo>
                  <a:pt x="300251" y="313899"/>
                </a:lnTo>
                <a:lnTo>
                  <a:pt x="300251" y="0"/>
                </a:lnTo>
                <a:lnTo>
                  <a:pt x="0" y="0"/>
                </a:lnTo>
                <a:close/>
              </a:path>
            </a:pathLst>
          </a:custGeom>
          <a:solidFill>
            <a:srgbClr val="4F81BD">
              <a:alpha val="41961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/>
          <p:cNvCxnSpPr>
            <a:endCxn id="2" idx="3"/>
          </p:cNvCxnSpPr>
          <p:nvPr/>
        </p:nvCxnSpPr>
        <p:spPr>
          <a:xfrm flipH="1">
            <a:off x="3042370" y="2702257"/>
            <a:ext cx="912742" cy="4721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>
            <a:off x="3955112" y="2429302"/>
            <a:ext cx="2544859" cy="3237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694" y="1556426"/>
            <a:ext cx="2425676" cy="323599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9971" y="1556426"/>
            <a:ext cx="2248062" cy="3206627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5951982" y="4763053"/>
            <a:ext cx="300227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Travaux d’ascenseurs – </a:t>
            </a:r>
            <a:r>
              <a:rPr lang="fr-FR" sz="1400" dirty="0" smtClean="0"/>
              <a:t>cage nord </a:t>
            </a:r>
            <a:r>
              <a:rPr lang="fr-FR" sz="1400" dirty="0"/>
              <a:t>en cours de finition</a:t>
            </a:r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706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Varenne – Bâtiment E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67209" y="1297516"/>
            <a:ext cx="1489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Vues Projet : </a:t>
            </a:r>
            <a:endParaRPr lang="fr-FR" sz="16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193" y="1313633"/>
            <a:ext cx="6404995" cy="426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71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ème1" id="{C0ADFFC0-1848-4A1A-9FA7-29CE21F1E016}" vid="{734D923A-6A53-421F-BC6D-7EBB4DB474E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Thème1</Template>
  <TotalTime>7170</TotalTime>
  <Words>1652</Words>
  <Application>Microsoft Office PowerPoint</Application>
  <PresentationFormat>Personnalisé</PresentationFormat>
  <Paragraphs>369</Paragraphs>
  <Slides>30</Slides>
  <Notes>7</Notes>
  <HiddenSlides>0</HiddenSlides>
  <MMClips>0</MMClips>
  <ScaleCrop>false</ScaleCrop>
  <HeadingPairs>
    <vt:vector size="8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4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47" baseType="lpstr">
      <vt:lpstr>Microsoft YaHei</vt:lpstr>
      <vt:lpstr>SimSun</vt:lpstr>
      <vt:lpstr>Arial</vt:lpstr>
      <vt:lpstr>Arial Unicode MS</vt:lpstr>
      <vt:lpstr>Calibri</vt:lpstr>
      <vt:lpstr>Courier New</vt:lpstr>
      <vt:lpstr>DejaVu Sans</vt:lpstr>
      <vt:lpstr>Mangal</vt:lpstr>
      <vt:lpstr>Open Sans Condensed</vt:lpstr>
      <vt:lpstr>StarSymbol</vt:lpstr>
      <vt:lpstr>Times New Roman</vt:lpstr>
      <vt:lpstr>Wingdings</vt:lpstr>
      <vt:lpstr>Thème1</vt:lpstr>
      <vt:lpstr>Thème Office</vt:lpstr>
      <vt:lpstr>1_Thème Office</vt:lpstr>
      <vt:lpstr>1_Office Theme</vt:lpstr>
      <vt:lpstr>Feuille de calcul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dominique.mathon</dc:creator>
  <cp:lastModifiedBy>Brigitte CHELFI</cp:lastModifiedBy>
  <cp:revision>700</cp:revision>
  <cp:lastPrinted>2021-06-30T09:01:32Z</cp:lastPrinted>
  <dcterms:created xsi:type="dcterms:W3CDTF">2017-08-30T11:10:31Z</dcterms:created>
  <dcterms:modified xsi:type="dcterms:W3CDTF">2022-01-26T15:11:49Z</dcterms:modified>
</cp:coreProperties>
</file>