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00" r:id="rId3"/>
    <p:sldMasterId id="2147483713" r:id="rId4"/>
  </p:sldMasterIdLst>
  <p:notesMasterIdLst>
    <p:notesMasterId r:id="rId34"/>
  </p:notesMasterIdLst>
  <p:handoutMasterIdLst>
    <p:handoutMasterId r:id="rId35"/>
  </p:handoutMasterIdLst>
  <p:sldIdLst>
    <p:sldId id="267" r:id="rId5"/>
    <p:sldId id="334" r:id="rId6"/>
    <p:sldId id="414" r:id="rId7"/>
    <p:sldId id="471" r:id="rId8"/>
    <p:sldId id="470" r:id="rId9"/>
    <p:sldId id="461" r:id="rId10"/>
    <p:sldId id="462" r:id="rId11"/>
    <p:sldId id="469" r:id="rId12"/>
    <p:sldId id="417" r:id="rId13"/>
    <p:sldId id="418" r:id="rId14"/>
    <p:sldId id="454" r:id="rId15"/>
    <p:sldId id="430" r:id="rId16"/>
    <p:sldId id="431" r:id="rId17"/>
    <p:sldId id="451" r:id="rId18"/>
    <p:sldId id="452" r:id="rId19"/>
    <p:sldId id="472" r:id="rId20"/>
    <p:sldId id="432" r:id="rId21"/>
    <p:sldId id="433" r:id="rId22"/>
    <p:sldId id="456" r:id="rId23"/>
    <p:sldId id="435" r:id="rId24"/>
    <p:sldId id="468" r:id="rId25"/>
    <p:sldId id="467" r:id="rId26"/>
    <p:sldId id="448" r:id="rId27"/>
    <p:sldId id="393" r:id="rId28"/>
    <p:sldId id="450" r:id="rId29"/>
    <p:sldId id="392" r:id="rId30"/>
    <p:sldId id="409" r:id="rId31"/>
    <p:sldId id="410" r:id="rId32"/>
    <p:sldId id="455" r:id="rId33"/>
  </p:sldIdLst>
  <p:sldSz cx="9720263" cy="6480175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B0F0"/>
    <a:srgbClr val="4B5682"/>
    <a:srgbClr val="4E5986"/>
    <a:srgbClr val="E6E6E6"/>
    <a:srgbClr val="3F496C"/>
    <a:srgbClr val="4A5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7" autoAdjust="0"/>
    <p:restoredTop sz="90143" autoAdjust="0"/>
  </p:normalViewPr>
  <p:slideViewPr>
    <p:cSldViewPr snapToGrid="0">
      <p:cViewPr varScale="1">
        <p:scale>
          <a:sx n="77" d="100"/>
          <a:sy n="77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1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198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47" tIns="41224" rIns="82447" bIns="41224" anchor="b" anchorCtr="0" compatLnSpc="1">
            <a:noAutofit/>
          </a:bodyPr>
          <a:lstStyle/>
          <a:p>
            <a:pPr algn="r" hangingPunct="0">
              <a:lnSpc>
                <a:spcPct val="93000"/>
              </a:lnSpc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sz="1400"/>
            </a:pPr>
            <a:fld id="{88AFAA1F-B6FD-4818-A9A3-F1962515D50A}" type="slidenum">
              <a:pPr algn="r" hangingPunct="0">
                <a:lnSpc>
                  <a:spcPct val="93000"/>
                </a:lnSpc>
                <a:tabLst>
                  <a:tab pos="0" algn="l"/>
                  <a:tab pos="411246" algn="l"/>
                  <a:tab pos="822823" algn="l"/>
                  <a:tab pos="1234401" algn="l"/>
                  <a:tab pos="1645977" algn="l"/>
                  <a:tab pos="2057554" algn="l"/>
                  <a:tab pos="2469130" algn="l"/>
                  <a:tab pos="2880707" algn="l"/>
                  <a:tab pos="3292284" algn="l"/>
                  <a:tab pos="3703860" algn="l"/>
                  <a:tab pos="4115437" algn="l"/>
                  <a:tab pos="4527013" algn="l"/>
                  <a:tab pos="4938591" algn="l"/>
                  <a:tab pos="5350167" algn="l"/>
                  <a:tab pos="5761744" algn="l"/>
                  <a:tab pos="6173320" algn="l"/>
                  <a:tab pos="6584898" algn="l"/>
                  <a:tab pos="6996474" algn="l"/>
                  <a:tab pos="7408050" algn="l"/>
                  <a:tab pos="7819627" algn="l"/>
                  <a:tab pos="8231204" algn="l"/>
                </a:tabLst>
                <a:defRPr sz="1400"/>
              </a:pPr>
              <a:t>‹N°›</a:t>
            </a:fld>
            <a:endParaRPr lang="fr-FR" sz="1300"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6637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1" y="0"/>
            <a:ext cx="6797967" cy="9928399"/>
          </a:xfrm>
          <a:prstGeom prst="rect">
            <a:avLst/>
          </a:prstGeom>
          <a:solidFill>
            <a:srgbClr val="FFFFFF"/>
          </a:solidFill>
          <a:ln cap="sq">
            <a:noFill/>
            <a:prstDash val="solid"/>
          </a:ln>
        </p:spPr>
        <p:txBody>
          <a:bodyPr vert="horz" wrap="none" lIns="82447" tIns="41224" rIns="82447" bIns="41224" anchor="ctr" anchorCtr="1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0" y="1"/>
            <a:ext cx="6797643" cy="9928064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2447" tIns="42873" rIns="82447" bIns="42873" anchor="ctr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</a:pPr>
            <a:endParaRPr lang="fr-FR" sz="16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34"/>
              <a:ea typeface="SimSun" pitchFamily="2"/>
              <a:cs typeface="SimSun" pitchFamily="2"/>
            </a:endParaRPr>
          </a:p>
        </p:txBody>
      </p:sp>
      <p:sp>
        <p:nvSpPr>
          <p:cNvPr id="7" name="Espace réservé de l'image des diapositives 6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754063"/>
            <a:ext cx="5570538" cy="37147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8" name="Espace réservé des notes 7"/>
          <p:cNvSpPr txBox="1">
            <a:spLocks noGrp="1"/>
          </p:cNvSpPr>
          <p:nvPr>
            <p:ph type="body" sz="quarter" idx="3"/>
          </p:nvPr>
        </p:nvSpPr>
        <p:spPr>
          <a:xfrm>
            <a:off x="679150" y="4715822"/>
            <a:ext cx="5431576" cy="44607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/>
          <a:p>
            <a:endParaRPr lang="fr-FR"/>
          </a:p>
        </p:txBody>
      </p:sp>
      <p:sp>
        <p:nvSpPr>
          <p:cNvPr id="9" name="Espace réservé de l'en-tête 8"/>
          <p:cNvSpPr txBox="1">
            <a:spLocks noGrp="1"/>
          </p:cNvSpPr>
          <p:nvPr>
            <p:ph type="hdr" sz="quarter"/>
          </p:nvPr>
        </p:nvSpPr>
        <p:spPr>
          <a:xfrm>
            <a:off x="-322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0" name="Espace réservé de la date 9"/>
          <p:cNvSpPr txBox="1">
            <a:spLocks noGrp="1"/>
          </p:cNvSpPr>
          <p:nvPr>
            <p:ph type="dt" idx="1"/>
          </p:nvPr>
        </p:nvSpPr>
        <p:spPr>
          <a:xfrm>
            <a:off x="3846679" y="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pied de page 10"/>
          <p:cNvSpPr txBox="1">
            <a:spLocks noGrp="1"/>
          </p:cNvSpPr>
          <p:nvPr>
            <p:ph type="ftr" sz="quarter" idx="4"/>
          </p:nvPr>
        </p:nvSpPr>
        <p:spPr>
          <a:xfrm>
            <a:off x="-322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numéro de diapositive 11"/>
          <p:cNvSpPr txBox="1">
            <a:spLocks noGrp="1"/>
          </p:cNvSpPr>
          <p:nvPr>
            <p:ph type="sldNum" sz="quarter" idx="5"/>
          </p:nvPr>
        </p:nvSpPr>
        <p:spPr>
          <a:xfrm>
            <a:off x="3846679" y="9431311"/>
            <a:ext cx="2943519" cy="489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 lang="fr-FR" sz="13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34"/>
                <a:cs typeface="Arial Unicode MS" pitchFamily="34"/>
              </a:defRPr>
            </a:lvl1pPr>
          </a:lstStyle>
          <a:p>
            <a:pPr lvl="0"/>
            <a:fld id="{6AFB30EE-6B37-4F6A-B99E-B08900A95F3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2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fr-FR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5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74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964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09600" y="754063"/>
            <a:ext cx="5570538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Labellisation : loyer Arborial 17,5 M€ TDC</a:t>
            </a:r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r>
              <a:rPr lang="fr-FR" sz="1100" b="1" u="sng" dirty="0"/>
              <a:t>Equilibre 13 après la construction</a:t>
            </a:r>
          </a:p>
          <a:p>
            <a:r>
              <a:rPr lang="fr-FR" sz="1100" b="1" u="sng" dirty="0"/>
              <a:t>Arborial</a:t>
            </a:r>
            <a:endParaRPr lang="fr-FR" sz="1100" dirty="0"/>
          </a:p>
          <a:p>
            <a:r>
              <a:rPr lang="fr-FR" sz="1100" b="1" u="sng" dirty="0"/>
              <a:t>en 2019 = 1202  PDT (hors ONF et CNDA):</a:t>
            </a:r>
            <a:endParaRPr lang="fr-FR" sz="1100" dirty="0"/>
          </a:p>
          <a:p>
            <a:pPr lvl="0"/>
            <a:r>
              <a:rPr lang="fr-FR" sz="1100" b="1" u="sng" dirty="0"/>
              <a:t>ASP : 250;</a:t>
            </a:r>
            <a:endParaRPr lang="fr-FR" sz="1100" dirty="0"/>
          </a:p>
          <a:p>
            <a:pPr lvl="0"/>
            <a:r>
              <a:rPr lang="fr-FR" sz="1100" b="1" u="sng" dirty="0"/>
              <a:t>INAO : 82;</a:t>
            </a:r>
            <a:endParaRPr lang="fr-FR" sz="1100" dirty="0"/>
          </a:p>
          <a:p>
            <a:pPr lvl="0"/>
            <a:r>
              <a:rPr lang="fr-FR" sz="1100" b="1" u="sng" dirty="0"/>
              <a:t>FAM : 797;</a:t>
            </a:r>
            <a:endParaRPr lang="fr-FR" sz="1100" dirty="0"/>
          </a:p>
          <a:p>
            <a:pPr lvl="0"/>
            <a:r>
              <a:rPr lang="fr-FR" sz="1100" b="1" u="sng" dirty="0"/>
              <a:t>IFCE :6;</a:t>
            </a:r>
            <a:endParaRPr lang="fr-FR" sz="1100" dirty="0"/>
          </a:p>
          <a:p>
            <a:pPr lvl="0"/>
            <a:r>
              <a:rPr lang="fr-FR" sz="1100" b="1" u="sng" dirty="0" err="1"/>
              <a:t>Gip</a:t>
            </a:r>
            <a:r>
              <a:rPr lang="fr-FR" sz="1100" b="1" u="sng" dirty="0"/>
              <a:t> BIO : 18;</a:t>
            </a:r>
            <a:endParaRPr lang="fr-FR" sz="1100" dirty="0"/>
          </a:p>
          <a:p>
            <a:pPr lvl="0"/>
            <a:r>
              <a:rPr lang="fr-FR" sz="1100" b="1" u="sng" dirty="0"/>
              <a:t>ODEADOM : 49.</a:t>
            </a:r>
            <a:endParaRPr lang="fr-FR" sz="1100" dirty="0"/>
          </a:p>
          <a:p>
            <a:pPr defTabSz="837664">
              <a:spcBef>
                <a:spcPts val="410"/>
              </a:spcBef>
              <a:tabLst>
                <a:tab pos="0" algn="l"/>
                <a:tab pos="411246" algn="l"/>
                <a:tab pos="822823" algn="l"/>
                <a:tab pos="1234401" algn="l"/>
                <a:tab pos="1645977" algn="l"/>
                <a:tab pos="2057554" algn="l"/>
                <a:tab pos="2469130" algn="l"/>
                <a:tab pos="2880707" algn="l"/>
                <a:tab pos="3292284" algn="l"/>
                <a:tab pos="3703860" algn="l"/>
                <a:tab pos="4115437" algn="l"/>
                <a:tab pos="4527013" algn="l"/>
                <a:tab pos="4938591" algn="l"/>
                <a:tab pos="5350167" algn="l"/>
                <a:tab pos="5761744" algn="l"/>
                <a:tab pos="6173320" algn="l"/>
                <a:tab pos="6584898" algn="l"/>
                <a:tab pos="6996474" algn="l"/>
                <a:tab pos="7408050" algn="l"/>
                <a:tab pos="7819627" algn="l"/>
                <a:tab pos="8231204" algn="l"/>
              </a:tabLst>
              <a:defRPr/>
            </a:pPr>
            <a:endParaRPr lang="fr-FR" sz="11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AFB30EE-6B37-4F6A-B99E-B08900A95F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52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09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318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886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42" name="Image 41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582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8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77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978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177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1072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2332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079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2724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7007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3757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5632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5157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32318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78" name="Image 7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79" name="Image 7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2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338" y="344488"/>
            <a:ext cx="8383587" cy="1252537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633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68268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20883" y="1725046"/>
            <a:ext cx="4131112" cy="41116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A81D2D-0461-4124-86B2-1E45B0ACF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59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448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878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57838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6674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7725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500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5882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9990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8137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689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912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4869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118" name="Image 117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  <p:pic>
        <p:nvPicPr>
          <p:cNvPr id="119" name="Image 118"/>
          <p:cNvPicPr/>
          <p:nvPr/>
        </p:nvPicPr>
        <p:blipFill>
          <a:blip r:embed="rId2"/>
          <a:stretch/>
        </p:blipFill>
        <p:spPr>
          <a:xfrm>
            <a:off x="2505960" y="1515600"/>
            <a:ext cx="4699800" cy="3749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11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85182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9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1375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42478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3864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0854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000000" cy="4173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271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7817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4623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9312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60000" y="3478680"/>
            <a:ext cx="900000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2519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3214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971600" y="151560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9716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60000" y="3478680"/>
            <a:ext cx="4391640" cy="17924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8471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  <p:pic>
        <p:nvPicPr>
          <p:cNvPr id="36" name="Image 35"/>
          <p:cNvPicPr/>
          <p:nvPr/>
        </p:nvPicPr>
        <p:blipFill>
          <a:blip r:embed="rId2"/>
          <a:stretch/>
        </p:blipFill>
        <p:spPr>
          <a:xfrm>
            <a:off x="2504520" y="1515600"/>
            <a:ext cx="4710960" cy="375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21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60360" y="360360"/>
            <a:ext cx="8991360" cy="413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mtClean="0"/>
              <a:t>Modifier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12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6036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9142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37494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967640" y="34743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31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7640" y="1515960"/>
            <a:ext cx="438768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60360" y="3474360"/>
            <a:ext cx="8991360" cy="178812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186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7289640" y="431964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2430360" y="2160720"/>
            <a:ext cx="7289280" cy="2160360"/>
          </a:xfrm>
          <a:prstGeom prst="roundRect">
            <a:avLst>
              <a:gd name="adj" fmla="val 10815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2430360" y="4319640"/>
            <a:ext cx="4858920" cy="2160360"/>
          </a:xfrm>
          <a:prstGeom prst="roundRect">
            <a:avLst>
              <a:gd name="adj" fmla="val 10815"/>
            </a:avLst>
          </a:prstGeom>
          <a:solidFill>
            <a:srgbClr val="F54B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216072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5B7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728964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F35B3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2430360" y="0"/>
            <a:ext cx="2430000" cy="2160360"/>
          </a:xfrm>
          <a:prstGeom prst="roundRect">
            <a:avLst>
              <a:gd name="adj" fmla="val 10815"/>
            </a:avLst>
          </a:prstGeom>
          <a:solidFill>
            <a:srgbClr val="185DC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9"/>
          <p:cNvPicPr/>
          <p:nvPr/>
        </p:nvPicPr>
        <p:blipFill>
          <a:blip r:embed="rId15"/>
          <a:stretch/>
        </p:blipFill>
        <p:spPr>
          <a:xfrm>
            <a:off x="1349280" y="774720"/>
            <a:ext cx="1079280" cy="1385640"/>
          </a:xfrm>
          <a:prstGeom prst="rect">
            <a:avLst/>
          </a:prstGeom>
          <a:ln>
            <a:noFill/>
          </a:ln>
        </p:spPr>
      </p:pic>
      <p:sp>
        <p:nvSpPr>
          <p:cNvPr id="7" name="PlaceHolder 7"/>
          <p:cNvSpPr>
            <a:spLocks noGrp="1"/>
          </p:cNvSpPr>
          <p:nvPr>
            <p:ph type="title"/>
          </p:nvPr>
        </p:nvSpPr>
        <p:spPr>
          <a:xfrm>
            <a:off x="2430360" y="2160720"/>
            <a:ext cx="6921000" cy="21524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97000"/>
              </a:lnSpc>
            </a:pPr>
            <a:r>
              <a:rPr lang="en-GB" sz="36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8" name="PlaceHolder 8"/>
          <p:cNvSpPr>
            <a:spLocks noGrp="1"/>
          </p:cNvSpPr>
          <p:nvPr>
            <p:ph type="body"/>
          </p:nvPr>
        </p:nvSpPr>
        <p:spPr>
          <a:xfrm>
            <a:off x="2700360" y="4500720"/>
            <a:ext cx="791172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5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847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/>
          <p:nvPr/>
        </p:nvPicPr>
        <p:blipFill>
          <a:blip r:embed="rId16"/>
          <a:stretch/>
        </p:blipFill>
        <p:spPr>
          <a:xfrm>
            <a:off x="360360" y="5759280"/>
            <a:ext cx="3600000" cy="36000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60360" y="360360"/>
            <a:ext cx="8991360" cy="8917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97000"/>
              </a:lnSpc>
            </a:pPr>
            <a:r>
              <a:rPr lang="en-GB" sz="3200" strike="noStrike">
                <a:solidFill>
                  <a:srgbClr val="185DC4"/>
                </a:solidFill>
                <a:latin typeface="Open Sans Condensed"/>
                <a:ea typeface="SimSun"/>
              </a:rPr>
              <a:t>Modifiez le style du titre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60360" y="1515960"/>
            <a:ext cx="8991360" cy="3749400"/>
          </a:xfrm>
          <a:prstGeom prst="rect">
            <a:avLst/>
          </a:prstGeom>
        </p:spPr>
        <p:txBody>
          <a:bodyPr lIns="0" tIns="2124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Sixième niveau de plan</a:t>
            </a:r>
            <a:endParaRPr/>
          </a:p>
          <a:p>
            <a:pPr>
              <a:lnSpc>
                <a:spcPct val="100000"/>
              </a:lnSpc>
            </a:pPr>
            <a:r>
              <a:rPr lang="en-GB" sz="2400" strike="noStrike">
                <a:solidFill>
                  <a:srgbClr val="000000"/>
                </a:solidFill>
                <a:latin typeface="Arial"/>
                <a:ea typeface="SimSun"/>
              </a:rPr>
              <a:t>Septième niveau de planModifier les styles du texte du masque</a:t>
            </a:r>
            <a:endParaRPr/>
          </a:p>
          <a:p>
            <a:r>
              <a:rPr lang="en-GB" sz="2200" strike="noStrike">
                <a:solidFill>
                  <a:srgbClr val="000000"/>
                </a:solidFill>
                <a:latin typeface="Arial"/>
                <a:ea typeface="SimSun"/>
              </a:rPr>
              <a:t>Deuxième niveau</a:t>
            </a:r>
            <a:endParaRPr/>
          </a:p>
          <a:p>
            <a:r>
              <a:rPr lang="en-GB" sz="2100" strike="noStrike">
                <a:solidFill>
                  <a:srgbClr val="000000"/>
                </a:solidFill>
                <a:latin typeface="Arial"/>
                <a:ea typeface="SimSun"/>
              </a:rPr>
              <a:t>Troisième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Quatrième niveau</a:t>
            </a:r>
            <a:endParaRPr/>
          </a:p>
          <a:p>
            <a:r>
              <a:rPr lang="en-GB" sz="1700" strike="noStrike">
                <a:solidFill>
                  <a:srgbClr val="000000"/>
                </a:solidFill>
                <a:latin typeface="Arial"/>
                <a:ea typeface="SimSun"/>
              </a:rPr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979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/>
          <p:cNvPicPr/>
          <p:nvPr/>
        </p:nvPicPr>
        <p:blipFill>
          <a:blip r:embed="rId14"/>
          <a:stretch/>
        </p:blipFill>
        <p:spPr>
          <a:xfrm>
            <a:off x="360360" y="5759280"/>
            <a:ext cx="3599640" cy="359640"/>
          </a:xfrm>
          <a:prstGeom prst="rect">
            <a:avLst/>
          </a:prstGeom>
          <a:ln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86000" y="258480"/>
            <a:ext cx="8747640" cy="108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86000" y="1516320"/>
            <a:ext cx="8747640" cy="3758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dt"/>
          </p:nvPr>
        </p:nvSpPr>
        <p:spPr>
          <a:xfrm>
            <a:off x="48600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>
                <a:latin typeface="Times New Roman"/>
              </a:rPr>
              <a:t>&lt;date/heure&gt;</a:t>
            </a:r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3324240" y="5903280"/>
            <a:ext cx="3080880" cy="44676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fr-FR" sz="1400">
                <a:latin typeface="Times New Roman"/>
              </a:rPr>
              <a:t>&lt;pied de page&gt;</a:t>
            </a:r>
            <a:endParaRPr/>
          </a:p>
        </p:txBody>
      </p:sp>
      <p:sp>
        <p:nvSpPr>
          <p:cNvPr id="85" name="PlaceHolder 5"/>
          <p:cNvSpPr>
            <a:spLocks noGrp="1"/>
          </p:cNvSpPr>
          <p:nvPr>
            <p:ph type="sldNum"/>
          </p:nvPr>
        </p:nvSpPr>
        <p:spPr>
          <a:xfrm>
            <a:off x="6969240" y="5903280"/>
            <a:ext cx="2264400" cy="4467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68820606-2191-4864-A59E-9BEFDDF1849F}" type="slidenum">
              <a:rPr lang="fr-FR" sz="1400">
                <a:latin typeface="Times New Roman"/>
              </a:r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00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3200">
                <a:latin typeface="Open Sans Condensed"/>
              </a:rPr>
              <a:t>Cliquez pour éditer le format du texte-titre</a:t>
            </a:r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360000" y="1515600"/>
            <a:ext cx="9000000" cy="3758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fr-FR" sz="2200">
                <a:latin typeface="Arial"/>
              </a:rPr>
              <a:t>Second niveau de plan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fr-FR" sz="2060">
                <a:latin typeface="Arial"/>
              </a:rPr>
              <a:t>Troisième niveau de plan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Quatrième niveau de plan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fr-FR" sz="171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1710">
                <a:latin typeface="Arial"/>
              </a:rPr>
              <a:t>Septième niveau de plan</a:t>
            </a:r>
            <a:endParaRPr/>
          </a:p>
        </p:txBody>
      </p:sp>
      <p:pic>
        <p:nvPicPr>
          <p:cNvPr id="2" name="Image 1"/>
          <p:cNvPicPr/>
          <p:nvPr/>
        </p:nvPicPr>
        <p:blipFill>
          <a:blip r:embed="rId14"/>
          <a:stretch/>
        </p:blipFill>
        <p:spPr>
          <a:xfrm>
            <a:off x="360360" y="5760000"/>
            <a:ext cx="360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46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4680" y="2100454"/>
            <a:ext cx="8990901" cy="206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9051"/>
            <a:endParaRPr lang="fr-FR" altLang="fr-FR" sz="3600" dirty="0"/>
          </a:p>
          <a:p>
            <a:pPr algn="ctr" defTabSz="729051"/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</a:rPr>
              <a:t>es projets immobiliers du MAA</a:t>
            </a:r>
          </a:p>
          <a:p>
            <a:pPr defTabSz="729051"/>
            <a:endParaRPr lang="fr-FR" altLang="fr-FR" sz="1435" dirty="0">
              <a:solidFill>
                <a:schemeClr val="accent5">
                  <a:lumMod val="75000"/>
                </a:schemeClr>
              </a:solidFill>
            </a:endParaRPr>
          </a:p>
          <a:p>
            <a:pPr algn="ctr" defTabSz="729051"/>
            <a:r>
              <a:rPr lang="fr-FR" altLang="fr-FR" sz="1435" dirty="0" smtClean="0"/>
              <a:t>GT SPSI du 30/09/2021</a:t>
            </a:r>
            <a:endParaRPr lang="fr-FR" altLang="fr-FR" sz="1435" dirty="0"/>
          </a:p>
          <a:p>
            <a:pPr defTabSz="729051"/>
            <a:r>
              <a:rPr lang="fr-FR" altLang="fr-FR" sz="1435" dirty="0"/>
              <a:t>  </a:t>
            </a:r>
          </a:p>
          <a:p>
            <a:pPr defTabSz="729051"/>
            <a:endParaRPr lang="fr-FR" altLang="fr-FR" sz="1435" dirty="0"/>
          </a:p>
        </p:txBody>
      </p:sp>
    </p:spTree>
    <p:extLst>
      <p:ext uri="{BB962C8B-B14F-4D97-AF65-F5344CB8AC3E}">
        <p14:creationId xmlns:p14="http://schemas.microsoft.com/office/powerpoint/2010/main" val="1714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6" y="1299981"/>
            <a:ext cx="2841624" cy="4262437"/>
          </a:xfrm>
        </p:spPr>
      </p:pic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60" y="1322841"/>
            <a:ext cx="3292022" cy="426243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3869" y="1305136"/>
            <a:ext cx="1489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Vues Projet :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0920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81" y="913927"/>
            <a:ext cx="7550680" cy="48439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60522" y="41465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77176" y="4994695"/>
            <a:ext cx="2432649" cy="94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salle de convivialité pouvant recevoir </a:t>
            </a:r>
            <a:r>
              <a:rPr lang="fr-FR" sz="1400" b="1" dirty="0"/>
              <a:t>80 personnes assises </a:t>
            </a:r>
            <a:r>
              <a:rPr lang="fr-FR" sz="1400" dirty="0"/>
              <a:t>et </a:t>
            </a:r>
            <a:r>
              <a:rPr lang="fr-FR" sz="1400" b="1" dirty="0"/>
              <a:t>200 personnes </a:t>
            </a:r>
            <a:r>
              <a:rPr lang="fr-FR" sz="1400" b="1" dirty="0" smtClean="0"/>
              <a:t>debout</a:t>
            </a:r>
            <a:endParaRPr lang="fr-FR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744527" y="913926"/>
            <a:ext cx="243264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5 salles de </a:t>
            </a:r>
            <a:r>
              <a:rPr lang="fr-FR" sz="1400" b="1" dirty="0" err="1"/>
              <a:t>visio</a:t>
            </a:r>
            <a:r>
              <a:rPr lang="fr-FR" sz="1400" b="1" dirty="0"/>
              <a:t> </a:t>
            </a:r>
            <a:r>
              <a:rPr lang="fr-FR" sz="1400" dirty="0"/>
              <a:t>dont </a:t>
            </a:r>
            <a:r>
              <a:rPr lang="fr-FR" sz="1400" b="1" dirty="0"/>
              <a:t>2 grandes </a:t>
            </a:r>
            <a:r>
              <a:rPr lang="fr-FR" sz="1400" b="1" dirty="0" err="1"/>
              <a:t>scindables</a:t>
            </a:r>
            <a:endParaRPr lang="fr-FR" sz="1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040360" y="4497354"/>
            <a:ext cx="2174384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ctr"/>
            <a:r>
              <a:rPr lang="fr-FR" sz="1400" b="1" dirty="0"/>
              <a:t>vestiaires et sanitaires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25809" y="3424803"/>
            <a:ext cx="1611489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ctr"/>
            <a:r>
              <a:rPr lang="fr-FR" sz="1400" b="1" dirty="0" smtClean="0"/>
              <a:t>Patio et </a:t>
            </a:r>
            <a:r>
              <a:rPr lang="fr-FR" sz="1400" b="1" dirty="0" err="1" smtClean="0"/>
              <a:t>terasse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8379" y="2993916"/>
            <a:ext cx="1611489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ctr"/>
            <a:r>
              <a:rPr lang="fr-FR" sz="1400" b="1" dirty="0" smtClean="0"/>
              <a:t>Modification des espaces de stockage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0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88067" y="1230071"/>
            <a:ext cx="303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Planning prévisionnel :</a:t>
            </a:r>
            <a:endParaRPr lang="fr-FR" sz="1600" b="1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065877"/>
              </p:ext>
            </p:extLst>
          </p:nvPr>
        </p:nvGraphicFramePr>
        <p:xfrm>
          <a:off x="307975" y="1508016"/>
          <a:ext cx="5311260" cy="3749671"/>
        </p:xfrm>
        <a:graphic>
          <a:graphicData uri="http://schemas.openxmlformats.org/drawingml/2006/table">
            <a:tbl>
              <a:tblPr/>
              <a:tblGrid>
                <a:gridCol w="2864220">
                  <a:extLst>
                    <a:ext uri="{9D8B030D-6E8A-4147-A177-3AD203B41FA5}">
                      <a16:colId xmlns:a16="http://schemas.microsoft.com/office/drawing/2014/main" val="3122781642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669528354"/>
                    </a:ext>
                  </a:extLst>
                </a:gridCol>
                <a:gridCol w="1223520">
                  <a:extLst>
                    <a:ext uri="{9D8B030D-6E8A-4147-A177-3AD203B41FA5}">
                      <a16:colId xmlns:a16="http://schemas.microsoft.com/office/drawing/2014/main" val="1834652496"/>
                    </a:ext>
                  </a:extLst>
                </a:gridCol>
              </a:tblGrid>
              <a:tr h="19636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Début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</a:t>
                      </a:r>
                    </a:p>
                  </a:txBody>
                  <a:tcPr marL="9351" marR="9351" marT="9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22933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EXSI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56280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Recrutement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21598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67552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initiales MOE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8901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Négociation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546273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Analyse des offres négociées MOE et attribution marché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908441"/>
                  </a:ext>
                </a:extLst>
              </a:tr>
              <a:tr h="374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Délais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recours des candidats non retenus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6916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Etude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86446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DIAG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489210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AVP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février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863761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APS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- 2020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288864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APD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0468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PRO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27725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DCE + validation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008332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Consultation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7553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ACT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04839"/>
                  </a:ext>
                </a:extLst>
              </a:tr>
              <a:tr h="187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Phase travaux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septembre 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- 2021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 - 2022</a:t>
                      </a:r>
                    </a:p>
                  </a:txBody>
                  <a:tcPr marL="9351" marR="9351" marT="9351" marB="0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4947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01505" y="5279399"/>
            <a:ext cx="353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En orange les tâches en cours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01679" y="1329673"/>
            <a:ext cx="31391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Point d’avancement :</a:t>
            </a:r>
          </a:p>
          <a:p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L’ensemble des lots est attribué</a:t>
            </a:r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Réunion de démarrage le 29/09</a:t>
            </a:r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1 mois de préparation</a:t>
            </a:r>
            <a:endParaRPr lang="fr-FR" sz="1400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Plan de retrait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Consignation CFO CFA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Consignation CVC</a:t>
            </a:r>
          </a:p>
          <a:p>
            <a:endParaRPr lang="fr-FR" sz="1400" dirty="0"/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ExSI</a:t>
            </a:r>
          </a:p>
        </p:txBody>
      </p:sp>
    </p:spTree>
    <p:extLst>
      <p:ext uri="{BB962C8B-B14F-4D97-AF65-F5344CB8AC3E}">
        <p14:creationId xmlns:p14="http://schemas.microsoft.com/office/powerpoint/2010/main" val="2168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40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41395" y="5407527"/>
            <a:ext cx="619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Volumes de la salle de convivialité</a:t>
            </a:r>
            <a:endParaRPr lang="fr-FR" sz="1400" i="1" u="sng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45" y="977427"/>
            <a:ext cx="7805009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41395" y="5364451"/>
            <a:ext cx="619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Volumes de la salle de convivialité – Matériaux non définis à ce stade</a:t>
            </a:r>
            <a:endParaRPr lang="fr-FR" sz="1400" i="1" u="sng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41" y="925189"/>
            <a:ext cx="7917558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01305" y="5410899"/>
            <a:ext cx="1899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Salles de réunion</a:t>
            </a:r>
            <a:endParaRPr lang="fr-FR" sz="1400" i="1" u="sng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37" y="910899"/>
            <a:ext cx="7546013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40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41395" y="5407527"/>
            <a:ext cx="619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Présentation de matériaux et mobilier</a:t>
            </a:r>
            <a:endParaRPr lang="fr-FR" sz="1400" i="1" u="sng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0" y="1177869"/>
            <a:ext cx="7282973" cy="40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720263" cy="913926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6" y="1026305"/>
            <a:ext cx="8008564" cy="45978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42931" y="5624164"/>
            <a:ext cx="3875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 smtClean="0"/>
              <a:t>Aménagement extérieur</a:t>
            </a:r>
            <a:endParaRPr lang="fr-FR" sz="1400" i="1" u="sng" dirty="0"/>
          </a:p>
        </p:txBody>
      </p:sp>
      <p:sp>
        <p:nvSpPr>
          <p:cNvPr id="4" name="Rectangle 3"/>
          <p:cNvSpPr/>
          <p:nvPr/>
        </p:nvSpPr>
        <p:spPr>
          <a:xfrm>
            <a:off x="2223163" y="133798"/>
            <a:ext cx="48577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1 -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ExSI</a:t>
            </a:r>
          </a:p>
        </p:txBody>
      </p:sp>
    </p:spTree>
    <p:extLst>
      <p:ext uri="{BB962C8B-B14F-4D97-AF65-F5344CB8AC3E}">
        <p14:creationId xmlns:p14="http://schemas.microsoft.com/office/powerpoint/2010/main" val="10304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5287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2 - 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8925" y="1293974"/>
            <a:ext cx="94488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pPr algn="just">
              <a:spcAft>
                <a:spcPts val="1200"/>
              </a:spcAft>
            </a:pPr>
            <a:r>
              <a:rPr lang="fr-FR" sz="1600" b="1" dirty="0" smtClean="0"/>
              <a:t>Programme :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Repérage </a:t>
            </a:r>
            <a:r>
              <a:rPr lang="fr-FR" altLang="fr-FR" sz="1600" dirty="0"/>
              <a:t>et traitement des fuites </a:t>
            </a:r>
            <a:r>
              <a:rPr lang="fr-FR" altLang="fr-FR" sz="1600" dirty="0" smtClean="0"/>
              <a:t> 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Dépose et reprise des revêtements bitumés et des </a:t>
            </a:r>
            <a:r>
              <a:rPr lang="fr-FR" altLang="fr-FR" sz="1600" dirty="0"/>
              <a:t>pentes dans les zones d’eaux stagnantes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Reprise </a:t>
            </a:r>
            <a:r>
              <a:rPr lang="fr-FR" altLang="fr-FR" sz="1600" dirty="0"/>
              <a:t>des couvertines</a:t>
            </a:r>
          </a:p>
          <a:p>
            <a:pPr marL="285750" indent="-285750" algn="just" defTabSz="72905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Etude </a:t>
            </a:r>
            <a:r>
              <a:rPr lang="fr-FR" altLang="fr-FR" sz="1600" dirty="0"/>
              <a:t>de dimensionnement des évacuations d’eaux </a:t>
            </a:r>
            <a:r>
              <a:rPr lang="fr-FR" altLang="fr-FR" sz="1600" dirty="0" smtClean="0"/>
              <a:t>pluviales.</a:t>
            </a:r>
          </a:p>
          <a:p>
            <a:pPr algn="just" fontAlgn="ctr">
              <a:spcAft>
                <a:spcPts val="1200"/>
              </a:spcAft>
            </a:pPr>
            <a:endParaRPr lang="fr-FR" sz="16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ctr">
              <a:spcAft>
                <a:spcPts val="1200"/>
              </a:spcAft>
            </a:pPr>
            <a:r>
              <a:rPr lang="fr-FR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 </a:t>
            </a:r>
            <a:r>
              <a:rPr lang="fr-F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d’attention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 smtClean="0"/>
              <a:t>: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 algn="just" fontAlgn="ctr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000000"/>
                </a:solidFill>
              </a:rPr>
              <a:t>Interactions avec les travaux de réhabilitation de l’ancienne salle </a:t>
            </a:r>
            <a:r>
              <a:rPr lang="fr-FR" sz="1600" dirty="0" smtClean="0">
                <a:solidFill>
                  <a:srgbClr val="000000"/>
                </a:solidFill>
              </a:rPr>
              <a:t>informatique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 algn="just" fontAlgn="ctr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000000"/>
                </a:solidFill>
              </a:rPr>
              <a:t>Durée des travaux </a:t>
            </a:r>
            <a:r>
              <a:rPr lang="fr-FR" sz="1600" dirty="0" smtClean="0">
                <a:solidFill>
                  <a:srgbClr val="000000"/>
                </a:solidFill>
              </a:rPr>
              <a:t>4,5 mois</a:t>
            </a:r>
          </a:p>
          <a:p>
            <a:pPr algn="r" defTabSz="729051">
              <a:spcAft>
                <a:spcPts val="2400"/>
              </a:spcAft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8326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2 - Étanchéité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5575" y="1255471"/>
            <a:ext cx="303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/>
            <a:r>
              <a:rPr lang="fr-FR" sz="1600" b="1" dirty="0" smtClean="0"/>
              <a:t>Planning prévisionnel :</a:t>
            </a:r>
            <a:endParaRPr lang="fr-FR" sz="1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93700" y="4997276"/>
            <a:ext cx="288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3">
                    <a:lumMod val="50000"/>
                  </a:schemeClr>
                </a:solidFill>
              </a:rPr>
              <a:t>En vert les tâches réalisées</a:t>
            </a:r>
          </a:p>
          <a:p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En bleu les tâches à réaliser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55542" y="1292530"/>
            <a:ext cx="28289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Point d’avancement :</a:t>
            </a:r>
          </a:p>
          <a:p>
            <a:endParaRPr lang="fr-FR" sz="14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En attente du RICT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Consultation en octobre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1 seul lot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Démarrage travaux janvier 2022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sp>
        <p:nvSpPr>
          <p:cNvPr id="11" name="Rectangle 71"/>
          <p:cNvSpPr>
            <a:spLocks noChangeArrowheads="1"/>
          </p:cNvSpPr>
          <p:nvPr/>
        </p:nvSpPr>
        <p:spPr bwMode="auto">
          <a:xfrm>
            <a:off x="0" y="2063749"/>
            <a:ext cx="101103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232307"/>
              </p:ext>
            </p:extLst>
          </p:nvPr>
        </p:nvGraphicFramePr>
        <p:xfrm>
          <a:off x="298238" y="1594269"/>
          <a:ext cx="6138863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Feuille de calcul" r:id="rId3" imgW="6458134" imgH="2924204" progId="Excel.Sheet.12">
                  <p:embed/>
                </p:oleObj>
              </mc:Choice>
              <mc:Fallback>
                <p:oleObj name="Feuille de calcul" r:id="rId3" imgW="6458134" imgH="2924204" progId="Excel.Sheet.12">
                  <p:embed/>
                  <p:pic>
                    <p:nvPicPr>
                      <p:cNvPr id="12" name="Obje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38" y="1594269"/>
                        <a:ext cx="6138863" cy="306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48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055" y="1138684"/>
            <a:ext cx="9234152" cy="4603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2913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de Varenne</a:t>
            </a:r>
          </a:p>
          <a:p>
            <a:pPr marL="895350" lvl="1" indent="-454025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Travaux du bâtiment E</a:t>
            </a:r>
          </a:p>
          <a:p>
            <a:pPr marL="442913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</a:t>
            </a:r>
            <a:r>
              <a:rPr lang="fr-FR" altLang="fr-FR" sz="1600" b="1" dirty="0">
                <a:solidFill>
                  <a:schemeClr val="accent5">
                    <a:lumMod val="50000"/>
                  </a:schemeClr>
                </a:solidFill>
              </a:rPr>
              <a:t>du Ponant</a:t>
            </a:r>
          </a:p>
          <a:p>
            <a:pPr marL="442913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chemeClr val="accent5">
                    <a:lumMod val="50000"/>
                  </a:schemeClr>
                </a:solidFill>
              </a:rPr>
              <a:t>Site de Vaugirard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Point travaux FNM</a:t>
            </a:r>
            <a:endParaRPr lang="fr-FR" altLang="fr-FR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442913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de Barbet de Jouy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895350" algn="l"/>
              </a:tabLst>
            </a:pPr>
            <a:r>
              <a:rPr lang="fr-FR" altLang="fr-FR" sz="1400" dirty="0">
                <a:solidFill>
                  <a:schemeClr val="accent5">
                    <a:lumMod val="50000"/>
                  </a:schemeClr>
                </a:solidFill>
              </a:rPr>
              <a:t>RIA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895350" algn="l"/>
              </a:tabLst>
            </a:pPr>
            <a:r>
              <a:rPr lang="fr-FR" altLang="fr-FR" sz="1400" dirty="0">
                <a:solidFill>
                  <a:schemeClr val="accent5">
                    <a:lumMod val="50000"/>
                  </a:schemeClr>
                </a:solidFill>
              </a:rPr>
              <a:t>Requalification de l’entrée du site</a:t>
            </a:r>
          </a:p>
          <a:p>
            <a:pPr marL="487363" indent="-40322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d’</a:t>
            </a:r>
            <a:r>
              <a:rPr lang="fr-FR" altLang="fr-FR" sz="1600" b="1" dirty="0" err="1" smtClean="0">
                <a:solidFill>
                  <a:schemeClr val="accent5">
                    <a:lumMod val="50000"/>
                  </a:schemeClr>
                </a:solidFill>
              </a:rPr>
              <a:t>Auzeville</a:t>
            </a:r>
            <a:endParaRPr lang="fr-FR" altLang="fr-F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>
                <a:solidFill>
                  <a:schemeClr val="accent5">
                    <a:lumMod val="50000"/>
                  </a:schemeClr>
                </a:solidFill>
              </a:rPr>
              <a:t>Réhabilitation de l’ancienne salle informatique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Réfection </a:t>
            </a:r>
            <a:r>
              <a:rPr lang="fr-FR" altLang="fr-FR" sz="1400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l’étanchéité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Sécurisation du quai de chargement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Reprise de peinture et des épaufrures</a:t>
            </a:r>
          </a:p>
          <a:p>
            <a:pPr marL="442913" lvl="1" indent="-35877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Site </a:t>
            </a:r>
            <a:r>
              <a:rPr lang="fr-FR" altLang="fr-FR" sz="1600" b="1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Maine</a:t>
            </a:r>
            <a:endParaRPr lang="fr-FR" altLang="fr-FR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Changement des chaudières</a:t>
            </a:r>
          </a:p>
          <a:p>
            <a:pPr marL="487363" indent="-403225" defTabSz="72905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altLang="fr-FR" sz="1600" b="1" dirty="0" smtClean="0">
                <a:solidFill>
                  <a:schemeClr val="accent5">
                    <a:lumMod val="50000"/>
                  </a:schemeClr>
                </a:solidFill>
              </a:rPr>
              <a:t>Autres travaux tous sites </a:t>
            </a:r>
            <a:endParaRPr lang="fr-FR" altLang="fr-FR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Renouvellement </a:t>
            </a:r>
            <a:r>
              <a:rPr lang="fr-FR" altLang="fr-FR" sz="1400" dirty="0">
                <a:solidFill>
                  <a:schemeClr val="accent5">
                    <a:lumMod val="50000"/>
                  </a:schemeClr>
                </a:solidFill>
              </a:rPr>
              <a:t>des </a:t>
            </a: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huisseries/monte-charge</a:t>
            </a:r>
          </a:p>
          <a:p>
            <a:pPr marL="895350" lvl="1" indent="-452438" defTabSz="72905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chemeClr val="accent5">
                    <a:lumMod val="50000"/>
                  </a:schemeClr>
                </a:solidFill>
              </a:rPr>
              <a:t>Signalétique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Les projets immobiliers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du MAA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3 - Quai de chargement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1774" y="933923"/>
            <a:ext cx="94488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b="1" dirty="0" smtClean="0"/>
          </a:p>
          <a:p>
            <a:pPr algn="just"/>
            <a:r>
              <a:rPr lang="fr-FR" sz="1600" b="1" dirty="0" smtClean="0"/>
              <a:t>Programme :</a:t>
            </a:r>
          </a:p>
          <a:p>
            <a:pPr algn="just"/>
            <a:endParaRPr lang="fr-FR" sz="1600" b="1" dirty="0" smtClean="0"/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Sécuriser l’usage du quai de chargement conformément à la note de flux du </a:t>
            </a:r>
            <a:r>
              <a:rPr lang="fr-FR" altLang="fr-FR" sz="1600" dirty="0" err="1" smtClean="0"/>
              <a:t>datacenter</a:t>
            </a:r>
            <a:endParaRPr lang="fr-FR" altLang="fr-FR" sz="1600" dirty="0" smtClean="0"/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Démarrage du chantier le 25/09 pour une réception le 27/10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59" y="2855909"/>
            <a:ext cx="4017181" cy="22288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10" y="2579688"/>
            <a:ext cx="2939255" cy="27301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51128" y="5084768"/>
            <a:ext cx="287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u="sng" dirty="0" smtClean="0"/>
              <a:t>Perspective</a:t>
            </a:r>
            <a:endParaRPr lang="fr-FR" sz="1200" i="1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6252949" y="5185259"/>
            <a:ext cx="287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u="sng" dirty="0" smtClean="0"/>
              <a:t>Plan</a:t>
            </a:r>
            <a:endParaRPr lang="fr-FR" sz="1200" i="1" u="sng" dirty="0"/>
          </a:p>
        </p:txBody>
      </p:sp>
    </p:spTree>
    <p:extLst>
      <p:ext uri="{BB962C8B-B14F-4D97-AF65-F5344CB8AC3E}">
        <p14:creationId xmlns:p14="http://schemas.microsoft.com/office/powerpoint/2010/main" val="29865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" y="828099"/>
            <a:ext cx="6182588" cy="3315163"/>
          </a:xfrm>
          <a:prstGeom prst="rect">
            <a:avLst/>
          </a:prstGeom>
        </p:spPr>
      </p:pic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3 - Quai de chargement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5602234"/>
            <a:ext cx="3848637" cy="7621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924" y="2855909"/>
            <a:ext cx="5271931" cy="339425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55391" y="1255471"/>
            <a:ext cx="2797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Equipements prévus :</a:t>
            </a:r>
          </a:p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Garde-corps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Barrières pivotantes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Mini-niveleur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9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3 - Quai de chargement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5602234"/>
            <a:ext cx="3848637" cy="7621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822" y="1176784"/>
            <a:ext cx="6337046" cy="446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9462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 smtClean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  <a:p>
            <a:pPr marL="266700"/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953736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Toulouse Auzeville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4 – Poteaux Peinture + Épaufrures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7975" y="1164145"/>
            <a:ext cx="9176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sz="1600" b="1" dirty="0" smtClean="0"/>
              <a:t>Programme :</a:t>
            </a:r>
          </a:p>
          <a:p>
            <a:endParaRPr lang="fr-FR" sz="1600" b="1" dirty="0" smtClean="0"/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Reprise des peintures et réparation des épaufrures des poteaux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7975" y="2427288"/>
            <a:ext cx="91764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sz="1600" b="1" dirty="0" smtClean="0"/>
              <a:t>Avancement :</a:t>
            </a:r>
          </a:p>
          <a:p>
            <a:endParaRPr lang="fr-FR" sz="1600" b="1" dirty="0" smtClean="0"/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Consultation de la MOE en cours</a:t>
            </a:r>
          </a:p>
          <a:p>
            <a:pPr marL="285750" indent="-285750" algn="just" defTabSz="729051"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fr-FR" altLang="fr-FR" sz="1600" dirty="0" smtClean="0"/>
              <a:t>Remise des offres le 14 octobre</a:t>
            </a:r>
          </a:p>
        </p:txBody>
      </p:sp>
    </p:spTree>
    <p:extLst>
      <p:ext uri="{BB962C8B-B14F-4D97-AF65-F5344CB8AC3E}">
        <p14:creationId xmlns:p14="http://schemas.microsoft.com/office/powerpoint/2010/main" val="13184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76649" y="2025919"/>
            <a:ext cx="3686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Remise en février </a:t>
            </a:r>
            <a:r>
              <a:rPr lang="fr-FR" sz="2000" dirty="0" smtClean="0"/>
              <a:t>2020 des </a:t>
            </a:r>
            <a:r>
              <a:rPr lang="fr-FR" sz="2000" dirty="0"/>
              <a:t>études de faisabilité (sur base de 2 scénarios)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Désignation MOE : fin 2020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Etudes </a:t>
            </a:r>
            <a:r>
              <a:rPr lang="fr-FR" sz="2000" smtClean="0"/>
              <a:t>: 2021</a:t>
            </a:r>
            <a:endParaRPr lang="fr-FR" sz="20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153843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Barbet de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Jouy - Projet de requalification de l’entrée du site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82" y="1746739"/>
            <a:ext cx="4867817" cy="36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07975" y="2274888"/>
            <a:ext cx="42835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Remplacement des deux chaudières gaz de la chaufferie du site de Maine, en lien avec APT </a:t>
            </a:r>
            <a:r>
              <a:rPr lang="fr-FR" sz="2000" dirty="0"/>
              <a:t>:</a:t>
            </a:r>
            <a:r>
              <a:rPr lang="fr-FR" sz="2000" dirty="0" smtClean="0"/>
              <a:t> travaux en cours de réception, chaufferie opérationnelle pour la nouvelle saison de chauffe, calorifugeage et peinture en cours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Maine – Remplacement chaudières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13" y="1596391"/>
            <a:ext cx="4208466" cy="36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2224" y="1255471"/>
            <a:ext cx="465579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200" dirty="0" smtClean="0"/>
          </a:p>
          <a:p>
            <a:pPr marL="266700"/>
            <a:r>
              <a:rPr lang="fr-FR" sz="2000" dirty="0" smtClean="0"/>
              <a:t>Changement des 69 huisseries du bâtiment C (aile </a:t>
            </a:r>
            <a:r>
              <a:rPr lang="fr-FR" sz="2000" dirty="0" err="1" smtClean="0"/>
              <a:t>Villeroy</a:t>
            </a:r>
            <a:r>
              <a:rPr lang="fr-FR" sz="2000" dirty="0" smtClean="0"/>
              <a:t> et passerelle) :</a:t>
            </a:r>
          </a:p>
          <a:p>
            <a:pPr marL="266700"/>
            <a:endParaRPr lang="fr-FR" sz="2000" dirty="0" smtClean="0"/>
          </a:p>
          <a:p>
            <a:pPr marL="266700"/>
            <a:r>
              <a:rPr lang="fr-FR" sz="2000" dirty="0" smtClean="0"/>
              <a:t>- permis de construire obtenu</a:t>
            </a:r>
          </a:p>
          <a:p>
            <a:pPr marL="266700"/>
            <a:r>
              <a:rPr lang="fr-FR" sz="2000" dirty="0" smtClean="0"/>
              <a:t>- entreprise de travaux en cours de recrutement par appel d’offre</a:t>
            </a:r>
          </a:p>
          <a:p>
            <a:pPr marL="266700"/>
            <a:r>
              <a:rPr lang="fr-FR" sz="2000" dirty="0" smtClean="0"/>
              <a:t>- réalisation des travaux début 2022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Autres travaux tous sites – Huisseries Varenne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7" y="2139962"/>
            <a:ext cx="4602116" cy="30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-1" y="1386270"/>
            <a:ext cx="4841324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endParaRPr lang="fr-FR" sz="1050" dirty="0" smtClean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/>
              <a:t>R</a:t>
            </a:r>
            <a:r>
              <a:rPr lang="fr-FR" sz="2000" dirty="0" smtClean="0"/>
              <a:t>emplacement </a:t>
            </a:r>
            <a:r>
              <a:rPr lang="fr-FR" sz="2000" dirty="0"/>
              <a:t>des </a:t>
            </a:r>
            <a:r>
              <a:rPr lang="fr-FR" sz="2000" b="1" dirty="0"/>
              <a:t>huisseries</a:t>
            </a:r>
            <a:r>
              <a:rPr lang="fr-FR" sz="2000" dirty="0"/>
              <a:t> sur le </a:t>
            </a:r>
            <a:r>
              <a:rPr lang="fr-FR" sz="2000" dirty="0" smtClean="0"/>
              <a:t>site (environ 470) et </a:t>
            </a:r>
            <a:r>
              <a:rPr lang="fr-FR" sz="2000" dirty="0"/>
              <a:t>rénovation de la toiture côté s</a:t>
            </a:r>
            <a:r>
              <a:rPr lang="fr-FR" sz="2000" dirty="0" smtClean="0"/>
              <a:t>ud: APS en cours de réalisation, dépôt de la déclaration de travaux à venir, début des travaux prévu en mars 2022 pour une durée de 18 mois</a:t>
            </a:r>
          </a:p>
          <a:p>
            <a:pPr marL="266700"/>
            <a:endParaRPr lang="fr-FR" sz="2000" dirty="0" smtClean="0"/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Remplacement du </a:t>
            </a:r>
            <a:r>
              <a:rPr lang="fr-FR" sz="2000" b="1" dirty="0" smtClean="0"/>
              <a:t>monte-charge BJ</a:t>
            </a:r>
            <a:r>
              <a:rPr lang="fr-FR" sz="2000" dirty="0" smtClean="0"/>
              <a:t> </a:t>
            </a:r>
            <a:r>
              <a:rPr lang="fr-FR" sz="2000" b="1" dirty="0"/>
              <a:t>n</a:t>
            </a:r>
            <a:r>
              <a:rPr lang="fr-FR" sz="2000" b="1" dirty="0" smtClean="0"/>
              <a:t>ord</a:t>
            </a:r>
            <a:r>
              <a:rPr lang="fr-FR" sz="2000" dirty="0" smtClean="0"/>
              <a:t> : entreprise de travaux en cours de recrutement pour réalisation des travaux en  2022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Autres travaux tous sites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Huisseries / monte-charge Barbet de Jouy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84" y="1783288"/>
            <a:ext cx="4494329" cy="33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-1" y="1306758"/>
            <a:ext cx="484132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 smtClean="0"/>
              <a:t>Lancement des études de la signalétique du bâtiment E - Varenne : 2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semestre 2021. </a:t>
            </a: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Autres travaux tous sites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Signalétique Varenne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46" y="1427843"/>
            <a:ext cx="2240203" cy="47468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2692138"/>
            <a:ext cx="2016048" cy="12179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1427843"/>
            <a:ext cx="2016048" cy="11518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29" y="4022501"/>
            <a:ext cx="2016047" cy="21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4680" y="2210868"/>
            <a:ext cx="8990901" cy="184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902" tIns="36451" rIns="72902" bIns="3645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9051"/>
            <a:endParaRPr lang="fr-FR" altLang="fr-FR" sz="3600" dirty="0"/>
          </a:p>
          <a:p>
            <a:pPr algn="ctr" defTabSz="729051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</a:rPr>
              <a:t>Merci de votre attention</a:t>
            </a:r>
          </a:p>
          <a:p>
            <a:pPr defTabSz="729051"/>
            <a:endParaRPr lang="fr-FR" altLang="fr-FR" sz="1435" dirty="0">
              <a:solidFill>
                <a:schemeClr val="accent5">
                  <a:lumMod val="75000"/>
                </a:schemeClr>
              </a:solidFill>
            </a:endParaRPr>
          </a:p>
          <a:p>
            <a:pPr defTabSz="729051"/>
            <a:r>
              <a:rPr lang="fr-FR" altLang="fr-FR" sz="1435" dirty="0" smtClean="0"/>
              <a:t>  </a:t>
            </a:r>
            <a:endParaRPr lang="fr-FR" altLang="fr-FR" sz="1435" dirty="0"/>
          </a:p>
          <a:p>
            <a:pPr defTabSz="729051"/>
            <a:endParaRPr lang="fr-FR" altLang="fr-FR" sz="1435" dirty="0"/>
          </a:p>
        </p:txBody>
      </p:sp>
    </p:spTree>
    <p:extLst>
      <p:ext uri="{BB962C8B-B14F-4D97-AF65-F5344CB8AC3E}">
        <p14:creationId xmlns:p14="http://schemas.microsoft.com/office/powerpoint/2010/main" val="271852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65" y="1153328"/>
            <a:ext cx="16703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>
              <a:latin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32992" y="142548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r="15049"/>
          <a:stretch/>
        </p:blipFill>
        <p:spPr>
          <a:xfrm>
            <a:off x="190500" y="604214"/>
            <a:ext cx="3931124" cy="34572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39" y="4948085"/>
            <a:ext cx="1817675" cy="6170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47" y="4343791"/>
            <a:ext cx="6369163" cy="13172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4117" y="107675"/>
            <a:ext cx="5204244" cy="41395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/>
            <a:endParaRPr lang="fr-FR" sz="1100" dirty="0" smtClean="0"/>
          </a:p>
          <a:p>
            <a:r>
              <a:rPr lang="fr-FR" sz="1200" b="1" dirty="0">
                <a:latin typeface="Arial" panose="020B0604020202020204" pitchFamily="34" charset="0"/>
              </a:rPr>
              <a:t>Les dates clefs prévisionnelles </a:t>
            </a:r>
            <a:r>
              <a:rPr lang="fr-FR" sz="1200" b="1" dirty="0" smtClean="0">
                <a:latin typeface="Arial" panose="020B0604020202020204" pitchFamily="34" charset="0"/>
              </a:rPr>
              <a:t>:</a:t>
            </a:r>
          </a:p>
          <a:p>
            <a:endParaRPr lang="fr-FR" sz="1200" b="1" dirty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Déménagement </a:t>
            </a:r>
            <a:r>
              <a:rPr lang="fr-FR" sz="1200" dirty="0">
                <a:latin typeface="Arial" panose="020B0604020202020204" pitchFamily="34" charset="0"/>
              </a:rPr>
              <a:t>du bâtiment E vers Maine : de juillet à octobre 2020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Installation de chantier : octobre 2020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Démolitions : décembre 2020 à fin août 2021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Construction des extensions : Mars à octobre 2021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Fin des travaux : 1</a:t>
            </a:r>
            <a:r>
              <a:rPr lang="fr-FR" sz="1200" baseline="30000" dirty="0">
                <a:latin typeface="Arial" panose="020B0604020202020204" pitchFamily="34" charset="0"/>
              </a:rPr>
              <a:t>er</a:t>
            </a:r>
            <a:r>
              <a:rPr lang="fr-FR" sz="1200" dirty="0">
                <a:latin typeface="Arial" panose="020B0604020202020204" pitchFamily="34" charset="0"/>
              </a:rPr>
              <a:t> trimestre 2022 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1200" dirty="0">
              <a:latin typeface="Arial" panose="020B0604020202020204" pitchFamily="34" charset="0"/>
            </a:endParaRPr>
          </a:p>
          <a:p>
            <a:pPr marL="263525" indent="-263525"/>
            <a:r>
              <a:rPr lang="fr-FR" sz="1200" b="1" dirty="0">
                <a:latin typeface="Arial" panose="020B0604020202020204" pitchFamily="34" charset="0"/>
              </a:rPr>
              <a:t>Point d’avancement </a:t>
            </a:r>
            <a:r>
              <a:rPr lang="fr-FR" sz="1200" b="1" dirty="0" smtClean="0">
                <a:latin typeface="Arial" panose="020B0604020202020204" pitchFamily="34" charset="0"/>
              </a:rPr>
              <a:t>:</a:t>
            </a:r>
          </a:p>
          <a:p>
            <a:pPr marL="263525" indent="-263525"/>
            <a:endParaRPr lang="fr-FR" sz="1200" b="1" dirty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Renfort des </a:t>
            </a:r>
            <a:r>
              <a:rPr lang="fr-FR" sz="1200" dirty="0" smtClean="0">
                <a:latin typeface="Arial" panose="020B0604020202020204" pitchFamily="34" charset="0"/>
              </a:rPr>
              <a:t>structures pour installation de </a:t>
            </a:r>
            <a:r>
              <a:rPr lang="fr-FR" sz="1200" dirty="0" err="1" smtClean="0">
                <a:latin typeface="Arial" panose="020B0604020202020204" pitchFamily="34" charset="0"/>
              </a:rPr>
              <a:t>compactus</a:t>
            </a:r>
            <a:r>
              <a:rPr lang="fr-FR" sz="1200" dirty="0" smtClean="0">
                <a:latin typeface="Arial" panose="020B0604020202020204" pitchFamily="34" charset="0"/>
              </a:rPr>
              <a:t> en </a:t>
            </a:r>
            <a:r>
              <a:rPr lang="fr-FR" sz="1200" dirty="0">
                <a:latin typeface="Arial" panose="020B0604020202020204" pitchFamily="34" charset="0"/>
              </a:rPr>
              <a:t>cours 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Charpente </a:t>
            </a:r>
            <a:r>
              <a:rPr lang="fr-FR" sz="1200" dirty="0">
                <a:latin typeface="Arial" panose="020B0604020202020204" pitchFamily="34" charset="0"/>
              </a:rPr>
              <a:t>de l’extension du R+5 en cours 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</a:t>
            </a:r>
            <a:r>
              <a:rPr lang="fr-FR" sz="1200" dirty="0">
                <a:latin typeface="Arial" panose="020B0604020202020204" pitchFamily="34" charset="0"/>
              </a:rPr>
              <a:t>des fenêtres en </a:t>
            </a:r>
            <a:r>
              <a:rPr lang="fr-FR" sz="1200" dirty="0" smtClean="0">
                <a:latin typeface="Arial" panose="020B0604020202020204" pitchFamily="34" charset="0"/>
              </a:rPr>
              <a:t>octobre/novembre 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>
                <a:latin typeface="Arial" panose="020B0604020202020204" pitchFamily="34" charset="0"/>
              </a:rPr>
              <a:t>Pose des réseaux techniques </a:t>
            </a:r>
            <a:r>
              <a:rPr lang="fr-FR" sz="1200" dirty="0" smtClean="0">
                <a:latin typeface="Arial" panose="020B0604020202020204" pitchFamily="34" charset="0"/>
              </a:rPr>
              <a:t>en </a:t>
            </a:r>
            <a:r>
              <a:rPr lang="fr-FR" sz="1200" dirty="0">
                <a:latin typeface="Arial" panose="020B0604020202020204" pitchFamily="34" charset="0"/>
              </a:rPr>
              <a:t>cours (avancement 70%)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Construction de </a:t>
            </a:r>
            <a:r>
              <a:rPr lang="fr-FR" sz="1200" dirty="0">
                <a:latin typeface="Arial" panose="020B0604020202020204" pitchFamily="34" charset="0"/>
              </a:rPr>
              <a:t>l’escalier </a:t>
            </a:r>
            <a:r>
              <a:rPr lang="fr-FR" sz="1200" dirty="0" smtClean="0">
                <a:latin typeface="Arial" panose="020B0604020202020204" pitchFamily="34" charset="0"/>
              </a:rPr>
              <a:t>Nord</a:t>
            </a:r>
            <a:r>
              <a:rPr lang="fr-FR" sz="1200" dirty="0">
                <a:latin typeface="Arial" panose="020B0604020202020204" pitchFamily="34" charset="0"/>
              </a:rPr>
              <a:t> </a:t>
            </a:r>
            <a:r>
              <a:rPr lang="fr-FR" sz="1200" dirty="0" smtClean="0">
                <a:latin typeface="Arial" panose="020B0604020202020204" pitchFamily="34" charset="0"/>
              </a:rPr>
              <a:t>et </a:t>
            </a:r>
            <a:r>
              <a:rPr lang="fr-FR" sz="1200" dirty="0">
                <a:latin typeface="Arial" panose="020B0604020202020204" pitchFamily="34" charset="0"/>
              </a:rPr>
              <a:t>S</a:t>
            </a:r>
            <a:r>
              <a:rPr lang="fr-FR" sz="1200" dirty="0" smtClean="0">
                <a:latin typeface="Arial" panose="020B0604020202020204" pitchFamily="34" charset="0"/>
              </a:rPr>
              <a:t>ud </a:t>
            </a:r>
            <a:r>
              <a:rPr lang="fr-FR" sz="1200" dirty="0">
                <a:latin typeface="Arial" panose="020B0604020202020204" pitchFamily="34" charset="0"/>
              </a:rPr>
              <a:t>en cours </a:t>
            </a:r>
            <a:endParaRPr lang="fr-FR" sz="1200" dirty="0" smtClean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de l’ascenseur Nord en cours</a:t>
            </a:r>
            <a:endParaRPr lang="fr-FR" sz="1200" dirty="0">
              <a:latin typeface="Arial" panose="020B0604020202020204" pitchFamily="34" charset="0"/>
            </a:endParaRP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Ravalement </a:t>
            </a:r>
            <a:r>
              <a:rPr lang="fr-FR" sz="1200" dirty="0">
                <a:latin typeface="Arial" panose="020B0604020202020204" pitchFamily="34" charset="0"/>
              </a:rPr>
              <a:t>des façades </a:t>
            </a:r>
            <a:r>
              <a:rPr lang="fr-FR" sz="1200" dirty="0" smtClean="0">
                <a:latin typeface="Arial" panose="020B0604020202020204" pitchFamily="34" charset="0"/>
              </a:rPr>
              <a:t>en cours d’achèvement 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Bureau témoin livré à la mi-octobre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Pose des huisserie bois en cours d’achèvement</a:t>
            </a:r>
          </a:p>
          <a:p>
            <a:pPr marL="536575" indent="-273050">
              <a:buFont typeface="Courier New" panose="02070309020205020404" pitchFamily="49" charset="0"/>
              <a:buChar char="o"/>
            </a:pPr>
            <a:r>
              <a:rPr lang="fr-FR" sz="1200" dirty="0" smtClean="0">
                <a:latin typeface="Arial" panose="020B0604020202020204" pitchFamily="34" charset="0"/>
              </a:rPr>
              <a:t>Début des travaux de rénovation du C passerelle</a:t>
            </a:r>
          </a:p>
        </p:txBody>
      </p:sp>
    </p:spTree>
    <p:extLst>
      <p:ext uri="{BB962C8B-B14F-4D97-AF65-F5344CB8AC3E}">
        <p14:creationId xmlns:p14="http://schemas.microsoft.com/office/powerpoint/2010/main" val="34741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95397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215090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04991" y="923310"/>
            <a:ext cx="5923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Travaux RDC (Galerie Gambetta) :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13" y="1271934"/>
            <a:ext cx="2563966" cy="19467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700" y="1261864"/>
            <a:ext cx="1827987" cy="4509536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>
            <a:off x="5076967" y="1261864"/>
            <a:ext cx="627797" cy="3726359"/>
          </a:xfrm>
          <a:custGeom>
            <a:avLst/>
            <a:gdLst>
              <a:gd name="connsiteX0" fmla="*/ 72190 w 673769"/>
              <a:gd name="connsiteY0" fmla="*/ 0 h 2033337"/>
              <a:gd name="connsiteX1" fmla="*/ 0 w 673769"/>
              <a:gd name="connsiteY1" fmla="*/ 2009274 h 2033337"/>
              <a:gd name="connsiteX2" fmla="*/ 625643 w 673769"/>
              <a:gd name="connsiteY2" fmla="*/ 2033337 h 2033337"/>
              <a:gd name="connsiteX3" fmla="*/ 673769 w 673769"/>
              <a:gd name="connsiteY3" fmla="*/ 60158 h 2033337"/>
              <a:gd name="connsiteX4" fmla="*/ 72190 w 673769"/>
              <a:gd name="connsiteY4" fmla="*/ 0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2033337">
                <a:moveTo>
                  <a:pt x="72190" y="0"/>
                </a:moveTo>
                <a:lnTo>
                  <a:pt x="0" y="2009274"/>
                </a:lnTo>
                <a:lnTo>
                  <a:pt x="625643" y="2033337"/>
                </a:lnTo>
                <a:lnTo>
                  <a:pt x="673769" y="60158"/>
                </a:lnTo>
                <a:lnTo>
                  <a:pt x="7219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381712" y="2056611"/>
            <a:ext cx="1088284" cy="972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8" y="1773508"/>
            <a:ext cx="3232962" cy="2511124"/>
          </a:xfrm>
          <a:prstGeom prst="rect">
            <a:avLst/>
          </a:prstGeom>
        </p:spPr>
      </p:pic>
      <p:cxnSp>
        <p:nvCxnSpPr>
          <p:cNvPr id="16" name="Connecteur droit avec flèche 15"/>
          <p:cNvCxnSpPr>
            <a:endCxn id="15" idx="3"/>
          </p:cNvCxnSpPr>
          <p:nvPr/>
        </p:nvCxnSpPr>
        <p:spPr>
          <a:xfrm flipH="1" flipV="1">
            <a:off x="3561440" y="3029070"/>
            <a:ext cx="1820272" cy="1392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4085" y="4236689"/>
            <a:ext cx="366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Élargissement de l'entrée du Hall de la salle Gambetta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359106" y="3173925"/>
            <a:ext cx="366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Pose des cloisons de BA13, isolation, gaines, chemins de câbles,…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359106" y="5955045"/>
            <a:ext cx="340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Démolition </a:t>
            </a:r>
            <a:r>
              <a:rPr lang="fr-FR" sz="1400" dirty="0"/>
              <a:t>de l'ancien voile de l'ascenseur Nord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318" y="3721864"/>
            <a:ext cx="2931985" cy="2298709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>
            <a:off x="4449170" y="2470245"/>
            <a:ext cx="2020826" cy="22045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96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95397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215090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36502" y="914150"/>
            <a:ext cx="6797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Travaux second-</a:t>
            </a:r>
            <a:r>
              <a:rPr lang="fr-FR" sz="1600" b="1" dirty="0" err="1" smtClean="0"/>
              <a:t>oeuvre</a:t>
            </a:r>
            <a:r>
              <a:rPr lang="fr-FR" sz="1600" b="1" dirty="0" smtClean="0"/>
              <a:t> surélévation du R+1</a:t>
            </a:r>
            <a:r>
              <a:rPr lang="fr-FR" sz="1600" b="1" dirty="0"/>
              <a:t> </a:t>
            </a:r>
            <a:r>
              <a:rPr lang="fr-FR" sz="1600" b="1" dirty="0" smtClean="0"/>
              <a:t>(Galerie Gambetta) :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83" y="1195858"/>
            <a:ext cx="2324314" cy="17432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1" y="1231197"/>
            <a:ext cx="2502693" cy="33369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83" y="2954674"/>
            <a:ext cx="2324314" cy="174323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344" y="1397898"/>
            <a:ext cx="1827987" cy="4509536"/>
          </a:xfrm>
          <a:prstGeom prst="rect">
            <a:avLst/>
          </a:prstGeom>
        </p:spPr>
      </p:pic>
      <p:sp>
        <p:nvSpPr>
          <p:cNvPr id="12" name="Forme libre 11"/>
          <p:cNvSpPr/>
          <p:nvPr/>
        </p:nvSpPr>
        <p:spPr>
          <a:xfrm>
            <a:off x="4878186" y="2006221"/>
            <a:ext cx="673769" cy="3118035"/>
          </a:xfrm>
          <a:custGeom>
            <a:avLst/>
            <a:gdLst>
              <a:gd name="connsiteX0" fmla="*/ 72190 w 673769"/>
              <a:gd name="connsiteY0" fmla="*/ 0 h 2033337"/>
              <a:gd name="connsiteX1" fmla="*/ 0 w 673769"/>
              <a:gd name="connsiteY1" fmla="*/ 2009274 h 2033337"/>
              <a:gd name="connsiteX2" fmla="*/ 625643 w 673769"/>
              <a:gd name="connsiteY2" fmla="*/ 2033337 h 2033337"/>
              <a:gd name="connsiteX3" fmla="*/ 673769 w 673769"/>
              <a:gd name="connsiteY3" fmla="*/ 60158 h 2033337"/>
              <a:gd name="connsiteX4" fmla="*/ 72190 w 673769"/>
              <a:gd name="connsiteY4" fmla="*/ 0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2033337">
                <a:moveTo>
                  <a:pt x="72190" y="0"/>
                </a:moveTo>
                <a:lnTo>
                  <a:pt x="0" y="2009274"/>
                </a:lnTo>
                <a:lnTo>
                  <a:pt x="625643" y="2033337"/>
                </a:lnTo>
                <a:lnTo>
                  <a:pt x="673769" y="60158"/>
                </a:lnTo>
                <a:lnTo>
                  <a:pt x="72190" y="0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855329" y="3002508"/>
            <a:ext cx="2048031" cy="800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8" idx="1"/>
          </p:cNvCxnSpPr>
          <p:nvPr/>
        </p:nvCxnSpPr>
        <p:spPr>
          <a:xfrm flipV="1">
            <a:off x="5510058" y="2067476"/>
            <a:ext cx="728025" cy="1531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endCxn id="10" idx="1"/>
          </p:cNvCxnSpPr>
          <p:nvPr/>
        </p:nvCxnSpPr>
        <p:spPr>
          <a:xfrm>
            <a:off x="5510057" y="3613842"/>
            <a:ext cx="728026" cy="212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59297" y="4627124"/>
            <a:ext cx="3664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Distribution </a:t>
            </a:r>
            <a:r>
              <a:rPr lang="fr-FR" sz="1400" dirty="0"/>
              <a:t>des réseaux de plomberie </a:t>
            </a:r>
            <a:r>
              <a:rPr lang="fr-FR" sz="1400" dirty="0" smtClean="0"/>
              <a:t>et électrique </a:t>
            </a:r>
            <a:r>
              <a:rPr lang="fr-FR" sz="1400" dirty="0"/>
              <a:t>des </a:t>
            </a:r>
            <a:r>
              <a:rPr lang="fr-FR" sz="1400" dirty="0" smtClean="0"/>
              <a:t>bureaux, </a:t>
            </a:r>
            <a:r>
              <a:rPr lang="fr-FR" sz="1400" dirty="0"/>
              <a:t>pose de châssis, pose de l'isolation thermique, des cloisons, des huisseries </a:t>
            </a:r>
            <a:r>
              <a:rPr lang="fr-FR" sz="1400" dirty="0" smtClean="0"/>
              <a:t>bois,…</a:t>
            </a:r>
            <a:endParaRPr lang="fr-FR" sz="1400" dirty="0"/>
          </a:p>
        </p:txBody>
      </p:sp>
      <p:cxnSp>
        <p:nvCxnSpPr>
          <p:cNvPr id="30" name="Connecteur droit avec flèche 29"/>
          <p:cNvCxnSpPr>
            <a:endCxn id="32" idx="1"/>
          </p:cNvCxnSpPr>
          <p:nvPr/>
        </p:nvCxnSpPr>
        <p:spPr>
          <a:xfrm>
            <a:off x="5510057" y="3753865"/>
            <a:ext cx="1159416" cy="18429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473" y="4713490"/>
            <a:ext cx="1436226" cy="17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99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720263" cy="855095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15745" y="131314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58457" y="893959"/>
            <a:ext cx="5923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  Travaux de surélévation du R+5 :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59" y="1271214"/>
            <a:ext cx="1187355" cy="4886785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5020748" y="2432862"/>
            <a:ext cx="1078173" cy="3630305"/>
          </a:xfrm>
          <a:custGeom>
            <a:avLst/>
            <a:gdLst>
              <a:gd name="connsiteX0" fmla="*/ 1078173 w 1078173"/>
              <a:gd name="connsiteY0" fmla="*/ 13648 h 3630305"/>
              <a:gd name="connsiteX1" fmla="*/ 1064525 w 1078173"/>
              <a:gd name="connsiteY1" fmla="*/ 3575714 h 3630305"/>
              <a:gd name="connsiteX2" fmla="*/ 600501 w 1078173"/>
              <a:gd name="connsiteY2" fmla="*/ 3630305 h 3630305"/>
              <a:gd name="connsiteX3" fmla="*/ 0 w 1078173"/>
              <a:gd name="connsiteY3" fmla="*/ 3548418 h 3630305"/>
              <a:gd name="connsiteX4" fmla="*/ 13648 w 1078173"/>
              <a:gd name="connsiteY4" fmla="*/ 81887 h 3630305"/>
              <a:gd name="connsiteX5" fmla="*/ 545910 w 1078173"/>
              <a:gd name="connsiteY5" fmla="*/ 0 h 3630305"/>
              <a:gd name="connsiteX6" fmla="*/ 1078173 w 1078173"/>
              <a:gd name="connsiteY6" fmla="*/ 13648 h 36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8173" h="3630305">
                <a:moveTo>
                  <a:pt x="1078173" y="13648"/>
                </a:moveTo>
                <a:cubicBezTo>
                  <a:pt x="1073624" y="1201003"/>
                  <a:pt x="1069074" y="2388359"/>
                  <a:pt x="1064525" y="3575714"/>
                </a:cubicBezTo>
                <a:lnTo>
                  <a:pt x="600501" y="3630305"/>
                </a:lnTo>
                <a:lnTo>
                  <a:pt x="0" y="3548418"/>
                </a:lnTo>
                <a:cubicBezTo>
                  <a:pt x="4549" y="2392908"/>
                  <a:pt x="9099" y="1237397"/>
                  <a:pt x="13648" y="81887"/>
                </a:cubicBezTo>
                <a:lnTo>
                  <a:pt x="545910" y="0"/>
                </a:lnTo>
                <a:lnTo>
                  <a:pt x="1078173" y="13648"/>
                </a:lnTo>
                <a:close/>
              </a:path>
            </a:pathLst>
          </a:custGeom>
          <a:solidFill>
            <a:srgbClr val="00B0F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3359030" y="2327686"/>
            <a:ext cx="2035740" cy="710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8" idx="3"/>
            <a:endCxn id="19" idx="1"/>
          </p:cNvCxnSpPr>
          <p:nvPr/>
        </p:nvCxnSpPr>
        <p:spPr>
          <a:xfrm>
            <a:off x="6143714" y="3714607"/>
            <a:ext cx="248767" cy="102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17" y="988106"/>
            <a:ext cx="1440000" cy="231258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881277" y="1515834"/>
            <a:ext cx="1811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Finition de la construction de la cage d’ascenseur Nord </a:t>
            </a:r>
            <a:endParaRPr lang="fr-FR" sz="14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481" y="2609020"/>
            <a:ext cx="3060601" cy="2416485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636899" y="5025505"/>
            <a:ext cx="248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Pose de la structure et de la couverture bois</a:t>
            </a:r>
            <a:endParaRPr lang="fr-FR" sz="14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20" y="3431890"/>
            <a:ext cx="2926814" cy="2116835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3219417" y="3935364"/>
            <a:ext cx="1811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Renforcement de la structure bois : Longrines </a:t>
            </a:r>
            <a:endParaRPr lang="fr-FR" sz="1400" dirty="0"/>
          </a:p>
        </p:txBody>
      </p:sp>
      <p:cxnSp>
        <p:nvCxnSpPr>
          <p:cNvPr id="37" name="Connecteur droit avec flèche 36"/>
          <p:cNvCxnSpPr/>
          <p:nvPr/>
        </p:nvCxnSpPr>
        <p:spPr>
          <a:xfrm flipH="1" flipV="1">
            <a:off x="4044610" y="4673866"/>
            <a:ext cx="994960" cy="626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720263" cy="613183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49683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37676" y="596458"/>
            <a:ext cx="3000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Travaux de l’escalier Sud :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22" y="1194628"/>
            <a:ext cx="1827987" cy="4509536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4273498" y="4890372"/>
            <a:ext cx="818865" cy="573206"/>
          </a:xfrm>
          <a:custGeom>
            <a:avLst/>
            <a:gdLst>
              <a:gd name="connsiteX0" fmla="*/ 13647 w 818865"/>
              <a:gd name="connsiteY0" fmla="*/ 0 h 573206"/>
              <a:gd name="connsiteX1" fmla="*/ 0 w 818865"/>
              <a:gd name="connsiteY1" fmla="*/ 573206 h 573206"/>
              <a:gd name="connsiteX2" fmla="*/ 805217 w 818865"/>
              <a:gd name="connsiteY2" fmla="*/ 573206 h 573206"/>
              <a:gd name="connsiteX3" fmla="*/ 818865 w 818865"/>
              <a:gd name="connsiteY3" fmla="*/ 40943 h 573206"/>
              <a:gd name="connsiteX4" fmla="*/ 13647 w 818865"/>
              <a:gd name="connsiteY4" fmla="*/ 0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865" h="573206">
                <a:moveTo>
                  <a:pt x="13647" y="0"/>
                </a:moveTo>
                <a:lnTo>
                  <a:pt x="0" y="573206"/>
                </a:lnTo>
                <a:lnTo>
                  <a:pt x="805217" y="573206"/>
                </a:lnTo>
                <a:lnTo>
                  <a:pt x="818865" y="40943"/>
                </a:lnTo>
                <a:lnTo>
                  <a:pt x="13647" y="0"/>
                </a:lnTo>
                <a:close/>
              </a:path>
            </a:pathLst>
          </a:custGeom>
          <a:solidFill>
            <a:srgbClr val="00B0F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4749421" y="2341146"/>
            <a:ext cx="1257788" cy="25701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3630216" y="2970123"/>
            <a:ext cx="1115493" cy="19412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028" y="646837"/>
            <a:ext cx="1695188" cy="227669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4" y="2970123"/>
            <a:ext cx="2674405" cy="19973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624" y="651283"/>
            <a:ext cx="1696760" cy="2275200"/>
          </a:xfrm>
          <a:prstGeom prst="rect">
            <a:avLst/>
          </a:prstGeom>
        </p:spPr>
      </p:pic>
      <p:cxnSp>
        <p:nvCxnSpPr>
          <p:cNvPr id="24" name="Connecteur droit avec flèche 23"/>
          <p:cNvCxnSpPr/>
          <p:nvPr/>
        </p:nvCxnSpPr>
        <p:spPr>
          <a:xfrm flipV="1">
            <a:off x="4701501" y="4537049"/>
            <a:ext cx="2093459" cy="360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4074" y="662866"/>
            <a:ext cx="1900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Commencement de la démolition de l’escalier sud 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 smtClean="0"/>
              <a:t>Avancement</a:t>
            </a:r>
            <a:r>
              <a:rPr lang="fr-FR" sz="1400" dirty="0" smtClean="0"/>
              <a:t> : Avril 2021</a:t>
            </a:r>
            <a:endParaRPr lang="fr-FR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H="1" flipV="1">
            <a:off x="3026457" y="4068341"/>
            <a:ext cx="1709457" cy="808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-197300" y="4984803"/>
            <a:ext cx="3957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Sciage des semelles sous-fondations et terrassement pour les cuvettes d’ascenseur</a:t>
            </a:r>
          </a:p>
          <a:p>
            <a:pPr algn="ctr"/>
            <a:r>
              <a:rPr lang="fr-FR" sz="1400" u="sng" dirty="0" smtClean="0"/>
              <a:t>Avancement</a:t>
            </a:r>
            <a:r>
              <a:rPr lang="fr-FR" sz="1400" dirty="0" smtClean="0"/>
              <a:t> : Début juin 2021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841242" y="1231805"/>
            <a:ext cx="1858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Fondation et fosses pour cuvettes d’ascenseur</a:t>
            </a:r>
            <a:endParaRPr lang="fr-FR" sz="1400" dirty="0"/>
          </a:p>
          <a:p>
            <a:pPr algn="ctr"/>
            <a:endParaRPr lang="fr-FR" sz="1400" u="sng" dirty="0" smtClean="0"/>
          </a:p>
          <a:p>
            <a:pPr algn="ctr"/>
            <a:r>
              <a:rPr lang="fr-FR" sz="1400" u="sng" dirty="0" smtClean="0"/>
              <a:t>Avancement</a:t>
            </a:r>
            <a:r>
              <a:rPr lang="fr-FR" sz="1400" dirty="0" smtClean="0"/>
              <a:t> : Début juin 2021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5749802" y="5779251"/>
            <a:ext cx="4132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Pose des murs préfabriqués séparant le futur escalier sud et les futurs ascenseurs</a:t>
            </a:r>
          </a:p>
          <a:p>
            <a:pPr algn="ctr"/>
            <a:r>
              <a:rPr lang="fr-FR" sz="1400" u="sng" dirty="0" smtClean="0"/>
              <a:t>Avancement</a:t>
            </a:r>
            <a:r>
              <a:rPr lang="fr-FR" sz="1400" dirty="0" smtClean="0"/>
              <a:t> : Fin juillet 2021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60" y="3070746"/>
            <a:ext cx="2031379" cy="270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720263" cy="613183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60522" y="49683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51870" y="627356"/>
            <a:ext cx="3000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Travaux de l’escalier Nord :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356" y="630854"/>
            <a:ext cx="2550236" cy="17022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14" y="640217"/>
            <a:ext cx="2025753" cy="21270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07" y="3287155"/>
            <a:ext cx="1637365" cy="21209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896489" y="2764090"/>
            <a:ext cx="1925448" cy="160105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2317" y="2781431"/>
            <a:ext cx="427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Préparation travaux de l’</a:t>
            </a:r>
            <a:r>
              <a:rPr lang="fr-FR" sz="1400" dirty="0"/>
              <a:t>e</a:t>
            </a:r>
            <a:r>
              <a:rPr lang="fr-FR" sz="1400" dirty="0" smtClean="0"/>
              <a:t>scalier Nord - RDC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09433" y="5408129"/>
            <a:ext cx="427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Finition GO de l’</a:t>
            </a:r>
            <a:r>
              <a:rPr lang="fr-FR" sz="1400" dirty="0"/>
              <a:t>e</a:t>
            </a:r>
            <a:r>
              <a:rPr lang="fr-FR" sz="1400" dirty="0" smtClean="0"/>
              <a:t>scalier Nord - RDC</a:t>
            </a:r>
            <a:endParaRPr lang="fr-FR" sz="1400" dirty="0"/>
          </a:p>
        </p:txBody>
      </p:sp>
      <p:cxnSp>
        <p:nvCxnSpPr>
          <p:cNvPr id="16" name="Connecteur droit avec flèche 15"/>
          <p:cNvCxnSpPr>
            <a:endCxn id="11" idx="0"/>
          </p:cNvCxnSpPr>
          <p:nvPr/>
        </p:nvCxnSpPr>
        <p:spPr>
          <a:xfrm>
            <a:off x="1889289" y="3075035"/>
            <a:ext cx="1" cy="212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646389" y="2294115"/>
            <a:ext cx="427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</a:t>
            </a:r>
            <a:r>
              <a:rPr lang="fr-FR" sz="1400" dirty="0" smtClean="0"/>
              <a:t>ravaux de l’</a:t>
            </a:r>
            <a:r>
              <a:rPr lang="fr-FR" sz="1400" dirty="0"/>
              <a:t>e</a:t>
            </a:r>
            <a:r>
              <a:rPr lang="fr-FR" sz="1400" dirty="0" smtClean="0"/>
              <a:t>scalier Nord – R+1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523865" y="4484648"/>
            <a:ext cx="427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Travaux de l’</a:t>
            </a:r>
            <a:r>
              <a:rPr lang="fr-FR" sz="1400" dirty="0"/>
              <a:t>e</a:t>
            </a:r>
            <a:r>
              <a:rPr lang="fr-FR" sz="1400" dirty="0" smtClean="0"/>
              <a:t>scalier Nord – R+4</a:t>
            </a:r>
            <a:endParaRPr lang="fr-FR" sz="14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613" y="989719"/>
            <a:ext cx="1187355" cy="4886785"/>
          </a:xfrm>
          <a:prstGeom prst="rect">
            <a:avLst/>
          </a:prstGeom>
        </p:spPr>
      </p:pic>
      <p:sp>
        <p:nvSpPr>
          <p:cNvPr id="22" name="Forme libre 21"/>
          <p:cNvSpPr/>
          <p:nvPr/>
        </p:nvSpPr>
        <p:spPr>
          <a:xfrm>
            <a:off x="3842985" y="2531546"/>
            <a:ext cx="300251" cy="313899"/>
          </a:xfrm>
          <a:custGeom>
            <a:avLst/>
            <a:gdLst>
              <a:gd name="connsiteX0" fmla="*/ 0 w 300251"/>
              <a:gd name="connsiteY0" fmla="*/ 0 h 313899"/>
              <a:gd name="connsiteX1" fmla="*/ 27295 w 300251"/>
              <a:gd name="connsiteY1" fmla="*/ 272955 h 313899"/>
              <a:gd name="connsiteX2" fmla="*/ 150125 w 300251"/>
              <a:gd name="connsiteY2" fmla="*/ 313899 h 313899"/>
              <a:gd name="connsiteX3" fmla="*/ 300251 w 300251"/>
              <a:gd name="connsiteY3" fmla="*/ 313899 h 313899"/>
              <a:gd name="connsiteX4" fmla="*/ 300251 w 300251"/>
              <a:gd name="connsiteY4" fmla="*/ 0 h 313899"/>
              <a:gd name="connsiteX5" fmla="*/ 0 w 300251"/>
              <a:gd name="connsiteY5" fmla="*/ 0 h 3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251" h="313899">
                <a:moveTo>
                  <a:pt x="0" y="0"/>
                </a:moveTo>
                <a:lnTo>
                  <a:pt x="27295" y="272955"/>
                </a:lnTo>
                <a:lnTo>
                  <a:pt x="150125" y="313899"/>
                </a:lnTo>
                <a:lnTo>
                  <a:pt x="300251" y="313899"/>
                </a:lnTo>
                <a:lnTo>
                  <a:pt x="300251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22" idx="0"/>
            <a:endCxn id="9" idx="3"/>
          </p:cNvCxnSpPr>
          <p:nvPr/>
        </p:nvCxnSpPr>
        <p:spPr>
          <a:xfrm flipH="1" flipV="1">
            <a:off x="2902167" y="1703738"/>
            <a:ext cx="940818" cy="827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22" idx="1"/>
            <a:endCxn id="11" idx="3"/>
          </p:cNvCxnSpPr>
          <p:nvPr/>
        </p:nvCxnSpPr>
        <p:spPr>
          <a:xfrm flipH="1">
            <a:off x="2707972" y="2804501"/>
            <a:ext cx="1162308" cy="1543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2" idx="3"/>
          </p:cNvCxnSpPr>
          <p:nvPr/>
        </p:nvCxnSpPr>
        <p:spPr>
          <a:xfrm>
            <a:off x="4143236" y="2845445"/>
            <a:ext cx="2821813" cy="308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endCxn id="8" idx="1"/>
          </p:cNvCxnSpPr>
          <p:nvPr/>
        </p:nvCxnSpPr>
        <p:spPr>
          <a:xfrm flipV="1">
            <a:off x="4171327" y="1481972"/>
            <a:ext cx="2554029" cy="1057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389" y="4770893"/>
            <a:ext cx="1949189" cy="1475291"/>
          </a:xfrm>
          <a:prstGeom prst="rect">
            <a:avLst/>
          </a:prstGeom>
        </p:spPr>
      </p:pic>
      <p:cxnSp>
        <p:nvCxnSpPr>
          <p:cNvPr id="38" name="Connecteur droit avec flèche 37"/>
          <p:cNvCxnSpPr/>
          <p:nvPr/>
        </p:nvCxnSpPr>
        <p:spPr>
          <a:xfrm>
            <a:off x="4171327" y="2845445"/>
            <a:ext cx="2352538" cy="2396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6526922" y="6224652"/>
            <a:ext cx="427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Travaux de l’</a:t>
            </a:r>
            <a:r>
              <a:rPr lang="fr-FR" sz="1400" dirty="0"/>
              <a:t>e</a:t>
            </a:r>
            <a:r>
              <a:rPr lang="fr-FR" sz="1400" dirty="0" smtClean="0"/>
              <a:t>scalier Nord – R+5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47062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720263" cy="1138687"/>
          </a:xfrm>
          <a:prstGeom prst="rect">
            <a:avLst/>
          </a:prstGeom>
          <a:gradFill flip="none" rotWithShape="1">
            <a:gsLst>
              <a:gs pos="50000">
                <a:srgbClr val="C9E6EE"/>
              </a:gs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155575" y="-20875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arch.design/wp-content/uploads/2017/12/cabines-reunion-telephonique-acoustique-open-space-bureau-entreprise.png"/>
          <p:cNvSpPr>
            <a:spLocks noChangeAspect="1" noChangeArrowheads="1"/>
          </p:cNvSpPr>
          <p:nvPr/>
        </p:nvSpPr>
        <p:spPr bwMode="auto">
          <a:xfrm>
            <a:off x="307975" y="-1935163"/>
            <a:ext cx="94488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60522" y="338509"/>
            <a:ext cx="75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Varenne – Bâtiment 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7209" y="1297516"/>
            <a:ext cx="1489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Vues Projet : </a:t>
            </a:r>
            <a:endParaRPr lang="fr-FR" sz="16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93" y="1313633"/>
            <a:ext cx="6404995" cy="42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C0ADFFC0-1848-4A1A-9FA7-29CE21F1E016}" vid="{734D923A-6A53-421F-BC6D-7EBB4DB474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6686</TotalTime>
  <Words>1196</Words>
  <Application>Microsoft Office PowerPoint</Application>
  <PresentationFormat>Personnalisé</PresentationFormat>
  <Paragraphs>305</Paragraphs>
  <Slides>29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6" baseType="lpstr">
      <vt:lpstr>Microsoft YaHei</vt:lpstr>
      <vt:lpstr>SimSun</vt:lpstr>
      <vt:lpstr>Arial</vt:lpstr>
      <vt:lpstr>Arial Unicode MS</vt:lpstr>
      <vt:lpstr>Calibri</vt:lpstr>
      <vt:lpstr>Courier New</vt:lpstr>
      <vt:lpstr>DejaVu Sans</vt:lpstr>
      <vt:lpstr>Mangal</vt:lpstr>
      <vt:lpstr>Open Sans Condensed</vt:lpstr>
      <vt:lpstr>StarSymbol</vt:lpstr>
      <vt:lpstr>Times New Roman</vt:lpstr>
      <vt:lpstr>Wingdings</vt:lpstr>
      <vt:lpstr>Thème1</vt:lpstr>
      <vt:lpstr>Thème Office</vt:lpstr>
      <vt:lpstr>1_Thème Office</vt:lpstr>
      <vt:lpstr>1_Office Theme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dominique.mathon</dc:creator>
  <cp:lastModifiedBy>Patrice MOURLOT</cp:lastModifiedBy>
  <cp:revision>623</cp:revision>
  <cp:lastPrinted>2021-06-30T09:01:32Z</cp:lastPrinted>
  <dcterms:created xsi:type="dcterms:W3CDTF">2017-08-30T11:10:31Z</dcterms:created>
  <dcterms:modified xsi:type="dcterms:W3CDTF">2021-10-04T15:37:51Z</dcterms:modified>
</cp:coreProperties>
</file>