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3" r:id="rId1"/>
  </p:sldMasterIdLst>
  <p:notesMasterIdLst>
    <p:notesMasterId r:id="rId20"/>
  </p:notesMasterIdLst>
  <p:sldIdLst>
    <p:sldId id="326" r:id="rId2"/>
    <p:sldId id="330" r:id="rId3"/>
    <p:sldId id="328" r:id="rId4"/>
    <p:sldId id="332" r:id="rId5"/>
    <p:sldId id="334" r:id="rId6"/>
    <p:sldId id="335" r:id="rId7"/>
    <p:sldId id="336" r:id="rId8"/>
    <p:sldId id="337" r:id="rId9"/>
    <p:sldId id="340" r:id="rId10"/>
    <p:sldId id="341" r:id="rId11"/>
    <p:sldId id="339" r:id="rId12"/>
    <p:sldId id="338" r:id="rId13"/>
    <p:sldId id="342" r:id="rId14"/>
    <p:sldId id="343" r:id="rId15"/>
    <p:sldId id="344" r:id="rId16"/>
    <p:sldId id="345" r:id="rId17"/>
    <p:sldId id="346" r:id="rId18"/>
    <p:sldId id="333" r:id="rId19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howGuides="1">
      <p:cViewPr varScale="1">
        <p:scale>
          <a:sx n="98" d="100"/>
          <a:sy n="98" d="100"/>
        </p:scale>
        <p:origin x="600" y="90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68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23/02/2021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/ sous-titre /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e la date 3">
            <a:extLst>
              <a:ext uri="{FF2B5EF4-FFF2-40B4-BE49-F238E27FC236}">
                <a16:creationId xmlns:a16="http://schemas.microsoft.com/office/drawing/2014/main" id="{E9918C01-3017-D749-B811-9FCBA8038409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6A4A60EE-9D13-3442-9796-E718C6343EC1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16" name="Espace réservé du texte 7">
            <a:extLst>
              <a:ext uri="{FF2B5EF4-FFF2-40B4-BE49-F238E27FC236}">
                <a16:creationId xmlns:a16="http://schemas.microsoft.com/office/drawing/2014/main" id="{EB9C9A62-C54B-3841-9346-5A54D371580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9525" indent="85725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99BFD6E0-B235-DA4F-9D70-E9444B53C4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850" y="1707654"/>
            <a:ext cx="8424334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272419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528" y="1563638"/>
            <a:ext cx="2520000" cy="288032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563638"/>
            <a:ext cx="2520000" cy="2860762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251C71F6-E0A6-1740-B64F-38F332886BAF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25" name="Titre 18">
            <a:extLst>
              <a:ext uri="{FF2B5EF4-FFF2-40B4-BE49-F238E27FC236}">
                <a16:creationId xmlns:a16="http://schemas.microsoft.com/office/drawing/2014/main" id="{8909A550-9D66-7141-BF64-73CAD20968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Sommaire</a:t>
            </a:r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88813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nnes de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3" name="Espace réservé de la date 3">
            <a:extLst>
              <a:ext uri="{FF2B5EF4-FFF2-40B4-BE49-F238E27FC236}">
                <a16:creationId xmlns:a16="http://schemas.microsoft.com/office/drawing/2014/main" id="{15CA4CAF-6729-AB4D-9354-99C08AEAB1B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5E6183FC-BA60-7C49-ABF3-B50982741576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26" name="Espace réservé du pied de page 4">
            <a:extLst>
              <a:ext uri="{FF2B5EF4-FFF2-40B4-BE49-F238E27FC236}">
                <a16:creationId xmlns:a16="http://schemas.microsoft.com/office/drawing/2014/main" id="{745ED2D7-3CC1-3B41-AA37-64BDE1CE24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11" name="Espace réservé du texte 7">
            <a:extLst>
              <a:ext uri="{FF2B5EF4-FFF2-40B4-BE49-F238E27FC236}">
                <a16:creationId xmlns:a16="http://schemas.microsoft.com/office/drawing/2014/main" id="{D4959A1A-C7DE-6748-A32B-7732F0ACFCF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2" name="Titre 18">
            <a:extLst>
              <a:ext uri="{FF2B5EF4-FFF2-40B4-BE49-F238E27FC236}">
                <a16:creationId xmlns:a16="http://schemas.microsoft.com/office/drawing/2014/main" id="{5919F96B-C5FF-5146-9075-19E07CEB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13" name="Espace réservé du texte 11">
            <a:extLst>
              <a:ext uri="{FF2B5EF4-FFF2-40B4-BE49-F238E27FC236}">
                <a16:creationId xmlns:a16="http://schemas.microsoft.com/office/drawing/2014/main" id="{AC8956DD-B832-6147-8A66-A70995085B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323528" y="1707654"/>
            <a:ext cx="2556471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>
            <a:extLst>
              <a:ext uri="{FF2B5EF4-FFF2-40B4-BE49-F238E27FC236}">
                <a16:creationId xmlns:a16="http://schemas.microsoft.com/office/drawing/2014/main" id="{DF66E72C-274C-AC4E-B20B-393EBD9A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75856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11">
            <a:extLst>
              <a:ext uri="{FF2B5EF4-FFF2-40B4-BE49-F238E27FC236}">
                <a16:creationId xmlns:a16="http://schemas.microsoft.com/office/drawing/2014/main" id="{10D42E91-F78E-1D46-9374-4446D0F5796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6913468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, sous-titre, textes 3 et imag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3528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0597CDB5-73DC-8641-8CC1-FAD9379FD627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8" name="Espace réservé pour une image  7">
            <a:extLst>
              <a:ext uri="{FF2B5EF4-FFF2-40B4-BE49-F238E27FC236}">
                <a16:creationId xmlns:a16="http://schemas.microsoft.com/office/drawing/2014/main" id="{7004A35F-FCE5-0248-9AD4-C4E7502EF1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31840" y="1707654"/>
            <a:ext cx="5616624" cy="2880320"/>
          </a:xfrm>
        </p:spPr>
        <p:txBody>
          <a:bodyPr/>
          <a:lstStyle/>
          <a:p>
            <a:r>
              <a:rPr lang="fr-FR" smtClean="0"/>
              <a:t>Cliquez sur l'icône pour ajouter une image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718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, sous-titre, textes 3, et graphiqu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8184" y="1707654"/>
            <a:ext cx="2520000" cy="288032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7" name="Espace réservé de la date 3">
            <a:extLst>
              <a:ext uri="{FF2B5EF4-FFF2-40B4-BE49-F238E27FC236}">
                <a16:creationId xmlns:a16="http://schemas.microsoft.com/office/drawing/2014/main" id="{CEFA8BB7-D3E4-254A-BB0E-3D1C8C64E198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8E1290DD-BE4D-794B-919C-D565D1B9C67D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18" name="Espace réservé du texte 7">
            <a:extLst>
              <a:ext uri="{FF2B5EF4-FFF2-40B4-BE49-F238E27FC236}">
                <a16:creationId xmlns:a16="http://schemas.microsoft.com/office/drawing/2014/main" id="{35840C24-F178-C44C-B5A1-3EB8F3EF4B9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1" y="1248679"/>
            <a:ext cx="8424614" cy="242951"/>
          </a:xfrm>
        </p:spPr>
        <p:txBody>
          <a:bodyPr/>
          <a:lstStyle>
            <a:lvl1pPr marL="0" indent="95250">
              <a:spcBef>
                <a:spcPts val="400"/>
              </a:spcBef>
              <a:spcAft>
                <a:spcPts val="80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  <a:p>
            <a:pPr lvl="0"/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0271A58A-1CC5-D145-89AA-12537E5CE3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850" y="682801"/>
            <a:ext cx="8424863" cy="539991"/>
          </a:xfrm>
        </p:spPr>
        <p:txBody>
          <a:bodyPr/>
          <a:lstStyle/>
          <a:p>
            <a:r>
              <a:rPr lang="fr-FR" dirty="0"/>
              <a:t>Titre</a:t>
            </a:r>
          </a:p>
        </p:txBody>
      </p:sp>
      <p:sp>
        <p:nvSpPr>
          <p:cNvPr id="20" name="Espace réservé du pied de page 4">
            <a:extLst>
              <a:ext uri="{FF2B5EF4-FFF2-40B4-BE49-F238E27FC236}">
                <a16:creationId xmlns:a16="http://schemas.microsoft.com/office/drawing/2014/main" id="{D46074BB-6BF7-8249-9377-D0271B2AEC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3" name="Espace réservé du graphique 2">
            <a:extLst>
              <a:ext uri="{FF2B5EF4-FFF2-40B4-BE49-F238E27FC236}">
                <a16:creationId xmlns:a16="http://schemas.microsoft.com/office/drawing/2014/main" id="{66D3B633-BB7B-4941-BF9B-161C5342E3AA}"/>
              </a:ext>
            </a:extLst>
          </p:cNvPr>
          <p:cNvSpPr>
            <a:spLocks noGrp="1"/>
          </p:cNvSpPr>
          <p:nvPr>
            <p:ph type="chart" sz="quarter" idx="15"/>
          </p:nvPr>
        </p:nvSpPr>
        <p:spPr>
          <a:xfrm>
            <a:off x="323528" y="1707654"/>
            <a:ext cx="5761038" cy="2879725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4116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F74BBD0-049B-B644-9CC7-9E58FA420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0000" y="180000"/>
            <a:ext cx="2545742" cy="1582023"/>
          </a:xfrm>
          <a:prstGeom prst="rect">
            <a:avLst/>
          </a:prstGeom>
        </p:spPr>
      </p:pic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3850" y="2139702"/>
            <a:ext cx="8424000" cy="2293224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92075" indent="0">
              <a:spcBef>
                <a:spcPts val="500"/>
              </a:spcBef>
              <a:spcAft>
                <a:spcPts val="0"/>
              </a:spcAft>
              <a:buNone/>
              <a:tabLst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3">
            <a:extLst>
              <a:ext uri="{FF2B5EF4-FFF2-40B4-BE49-F238E27FC236}">
                <a16:creationId xmlns:a16="http://schemas.microsoft.com/office/drawing/2014/main" id="{C192E6B1-2CEB-FB47-B10B-D25D43DF8D9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23850" y="4797631"/>
            <a:ext cx="1210435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D7698221-35EF-134F-B87A-568DECC70F29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14" name="Espace réservé du numéro de diapositive 5">
            <a:extLst>
              <a:ext uri="{FF2B5EF4-FFF2-40B4-BE49-F238E27FC236}">
                <a16:creationId xmlns:a16="http://schemas.microsoft.com/office/drawing/2014/main" id="{0593ECE3-ACEF-7441-BABB-08F519CCE7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6" name="Espace réservé du pied de page 4">
            <a:extLst>
              <a:ext uri="{FF2B5EF4-FFF2-40B4-BE49-F238E27FC236}">
                <a16:creationId xmlns:a16="http://schemas.microsoft.com/office/drawing/2014/main" id="{4D728EC0-9FC5-AB4E-B907-86A468EF1E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278581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43958"/>
          </a:xfrm>
          <a:solidFill>
            <a:schemeClr val="tx2"/>
          </a:solidFill>
        </p:spPr>
        <p:txBody>
          <a:bodyPr tIns="1080000" anchor="ctr" anchorCtr="0"/>
          <a:lstStyle>
            <a:lvl1pPr algn="ctr"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02A90153-98CB-E943-A611-AD9242F15601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364285" y="4797631"/>
            <a:ext cx="1170000" cy="34586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bg1"/>
                </a:solidFill>
              </a:defRPr>
            </a:lvl1pPr>
          </a:lstStyle>
          <a:p>
            <a:fld id="{5F7325A3-5315-1B4B-A0D9-112471EB5837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bg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10" name="Espace réservé du numéro de diapositive 5">
            <a:extLst>
              <a:ext uri="{FF2B5EF4-FFF2-40B4-BE49-F238E27FC236}">
                <a16:creationId xmlns:a16="http://schemas.microsoft.com/office/drawing/2014/main" id="{BE3965BE-3A81-1248-821F-39E8294A18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bg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pied de page 4">
            <a:extLst>
              <a:ext uri="{FF2B5EF4-FFF2-40B4-BE49-F238E27FC236}">
                <a16:creationId xmlns:a16="http://schemas.microsoft.com/office/drawing/2014/main" id="{DCBACC69-485F-9F49-A64D-9385F9776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</p:spTree>
    <p:extLst>
      <p:ext uri="{BB962C8B-B14F-4D97-AF65-F5344CB8AC3E}">
        <p14:creationId xmlns:p14="http://schemas.microsoft.com/office/powerpoint/2010/main" val="1076546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8875AD54-439D-1649-A181-AAA631A29E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60000" y="179999"/>
            <a:ext cx="5149991" cy="32004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4EA19884-7A29-DC4E-9311-A62E54788E52}" type="datetime1">
              <a:rPr lang="fr-FR" smtClean="0"/>
              <a:t>23/02/2021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371949"/>
            <a:ext cx="3240000" cy="447947"/>
          </a:xfrm>
        </p:spPr>
        <p:txBody>
          <a:bodyPr anchor="ctr" anchorCtr="0"/>
          <a:lstStyle>
            <a:lvl1pPr algn="l">
              <a:defRPr sz="1150"/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prstGeom prst="rect">
            <a:avLst/>
          </a:prstGeo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2127407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3351CBC9-9C6E-6648-8F08-EFB38870CBAD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88000" y="108000"/>
            <a:ext cx="899624" cy="559061"/>
          </a:xfrm>
          <a:prstGeom prst="rect">
            <a:avLst/>
          </a:prstGeom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23850" y="1707654"/>
            <a:ext cx="8424863" cy="29523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2868782" y="195486"/>
            <a:ext cx="5879931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7398713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>
            <a:cxnSpLocks/>
          </p:cNvCxnSpPr>
          <p:nvPr/>
        </p:nvCxnSpPr>
        <p:spPr bwMode="gray">
          <a:xfrm>
            <a:off x="323850" y="4784400"/>
            <a:ext cx="8424614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9FB2B3E-557E-DB42-9DB7-D6A72FD3A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850" y="682801"/>
            <a:ext cx="8424863" cy="5399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Titre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8170561-5F7A-B046-81BE-E60E60355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5703" y="4783500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B858D49A-5A7A-574D-A0ED-52B5C1EFA876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E071FEB6-0E77-DD46-9DA0-C52EF51FC7F3}"/>
              </a:ext>
            </a:extLst>
          </p:cNvPr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592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</p:sldLayoutIdLst>
  <p:hf hdr="0"/>
  <p:txStyles>
    <p:titleStyle>
      <a:lvl1pPr marL="14288" indent="0" algn="l" defTabSz="914400" rtl="0" eaLnBrk="1" latinLnBrk="0" hangingPunct="1">
        <a:lnSpc>
          <a:spcPct val="90000"/>
        </a:lnSpc>
        <a:spcBef>
          <a:spcPct val="0"/>
        </a:spcBef>
        <a:buNone/>
        <a:tabLst/>
        <a:defRPr sz="25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2075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tabLst/>
        <a:defRPr sz="1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351450" indent="-17145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3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1000" kern="1200">
          <a:solidFill>
            <a:schemeClr val="tx1"/>
          </a:solidFill>
          <a:latin typeface="+mn-lt"/>
          <a:ea typeface="+mn-ea"/>
          <a:cs typeface="+mn-cs"/>
        </a:defRPr>
      </a:lvl3pPr>
      <a:lvl4pPr marL="711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927450" indent="-17145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Wingdings" pitchFamily="2" charset="2"/>
        <a:buChar char="§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0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23D62-17A8-6547-AF6B-323A348324DB}" type="datetime1">
              <a:rPr lang="fr-FR" smtClean="0"/>
              <a:t>23/02/2021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Direction générale de l’alimentation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santé végétale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SDPRAT/BMQCC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/>
              <a:t>Nouvelle réglementation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Difficultés liées au passeport phytosanitaire et à la SORE (mise en œuvre des surveillances et inspections)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Impacts sur la délégation (augmentation des missions confiées et / ou déléguées à la FREDON, importance du maintien des compétences techniques des SRAL)</a:t>
            </a:r>
          </a:p>
          <a:p>
            <a:endParaRPr lang="fr-FR" dirty="0"/>
          </a:p>
          <a:p>
            <a:r>
              <a:rPr lang="fr-FR" b="1" dirty="0"/>
              <a:t>Prolifération de certaines maladies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i="1" dirty="0" err="1"/>
              <a:t>Xylella</a:t>
            </a:r>
            <a:r>
              <a:rPr lang="fr-FR" i="1" dirty="0"/>
              <a:t> </a:t>
            </a:r>
            <a:r>
              <a:rPr lang="fr-FR" i="1" dirty="0" err="1"/>
              <a:t>fastidiosa</a:t>
            </a:r>
            <a:r>
              <a:rPr lang="fr-FR" dirty="0"/>
              <a:t> (PACA, Corse, Occitanie)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flavescence dorée (Auvergne-Rhône-Alpes, Occitanie, Nouvelle-Aquitaine)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14830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Plan National de l’Alimentation (PNA) 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SDPRAT/BMQCC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dirty="0"/>
              <a:t>Une très bonne appropriation de cette politique au niveau régional et départemental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FR" dirty="0"/>
              <a:t>Efforts attendus des services de l’Etat pour développer les PAT, les outils informatiques, de communication…</a:t>
            </a:r>
          </a:p>
          <a:p>
            <a:endParaRPr lang="fr-FR" dirty="0"/>
          </a:p>
          <a:p>
            <a:r>
              <a:rPr lang="fr-FR" dirty="0"/>
              <a:t>Le Bureau de la Politique de l’Alimentation (BPAL) a présenté les travaux en cours sur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mise en œuvre des mesures de la loi EGALIM pour la restauration collective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la mise en œuvre des mesures du plan de relance.</a:t>
            </a:r>
          </a:p>
          <a:p>
            <a:r>
              <a:rPr lang="fr-FR" dirty="0"/>
              <a:t>Ces mesures devront faire l’objet d’une information au plus près des acteurs concernés ainsi que d’un suivi régional.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0737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gestion du BREXIT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SDPRAT/BMQCC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53960" y="1707654"/>
            <a:ext cx="8394223" cy="2874178"/>
          </a:xfrm>
        </p:spPr>
        <p:txBody>
          <a:bodyPr/>
          <a:lstStyle/>
          <a:p>
            <a:r>
              <a:rPr lang="fr-FR" sz="1600" b="1" dirty="0"/>
              <a:t>A l’import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Incertitudes quant à l’impact du </a:t>
            </a:r>
            <a:r>
              <a:rPr lang="fr-FR" sz="1600" dirty="0" err="1"/>
              <a:t>Brexit</a:t>
            </a:r>
            <a:r>
              <a:rPr lang="fr-FR" sz="1600" dirty="0"/>
              <a:t> sur les flux d’activité à partir du 1</a:t>
            </a:r>
            <a:r>
              <a:rPr lang="fr-FR" sz="1600" baseline="30000" dirty="0"/>
              <a:t>er</a:t>
            </a:r>
            <a:r>
              <a:rPr lang="fr-FR" sz="1600" dirty="0"/>
              <a:t> janvier 2021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Réaffirmation de l’expression de besoins sur les moyens humains </a:t>
            </a:r>
          </a:p>
          <a:p>
            <a:endParaRPr lang="fr-FR" sz="1600" dirty="0"/>
          </a:p>
          <a:p>
            <a:endParaRPr lang="fr-FR" sz="1600" dirty="0"/>
          </a:p>
          <a:p>
            <a:r>
              <a:rPr lang="fr-FR" sz="1600" b="1" dirty="0"/>
              <a:t>A l’export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Fort accroissement d’activité prévisible (certifications)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dirty="0"/>
              <a:t>Même problème sur les moyens humains </a:t>
            </a: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3742116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Autres sujets d’actualité abordés lors des entretiens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SDPRAT/BMQCC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Les </a:t>
            </a:r>
            <a:r>
              <a:rPr lang="fr-FR" sz="1800" dirty="0" smtClean="0"/>
              <a:t>objets de la vie quotidienne (OVQ) </a:t>
            </a:r>
            <a:r>
              <a:rPr lang="fr-FR" sz="1800" dirty="0"/>
              <a:t>et </a:t>
            </a:r>
            <a:r>
              <a:rPr lang="fr-FR" sz="1800" dirty="0" smtClean="0"/>
              <a:t>leurs indicateurs:</a:t>
            </a:r>
          </a:p>
          <a:p>
            <a:pPr marL="725125" lvl="2" indent="-285750"/>
            <a:r>
              <a:rPr lang="fr-FR" sz="1400" dirty="0" smtClean="0"/>
              <a:t>Garantir </a:t>
            </a:r>
            <a:r>
              <a:rPr lang="fr-FR" sz="1400" dirty="0"/>
              <a:t>50% de produits bio, de qualité ou durables dans la restauration </a:t>
            </a:r>
            <a:r>
              <a:rPr lang="fr-FR" sz="1400" dirty="0" smtClean="0"/>
              <a:t>collective</a:t>
            </a:r>
          </a:p>
          <a:p>
            <a:pPr marL="725125" lvl="2" indent="-285750"/>
            <a:r>
              <a:rPr lang="fr-FR" sz="1400" dirty="0"/>
              <a:t>Réduire l’usage des pesticides et produits phytosanitaires</a:t>
            </a:r>
            <a:endParaRPr lang="fr-FR" sz="1400" dirty="0" smtClean="0"/>
          </a:p>
          <a:p>
            <a:pPr marL="725125" lvl="2" indent="-285750"/>
            <a:r>
              <a:rPr lang="fr-FR" sz="1400" dirty="0" smtClean="0"/>
              <a:t>Nouvel </a:t>
            </a:r>
            <a:r>
              <a:rPr lang="fr-FR" sz="1400" dirty="0"/>
              <a:t>OVQ </a:t>
            </a:r>
            <a:r>
              <a:rPr lang="fr-FR" sz="1400" dirty="0" smtClean="0"/>
              <a:t>Améliorer le bien-être animal  </a:t>
            </a:r>
            <a:endParaRPr lang="fr-FR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/>
              <a:t>Le plan de relance (les abattoirs, la biosécurité – bien-être animal en élevage, la politique de l’alimentation</a:t>
            </a:r>
            <a:r>
              <a:rPr lang="fr-FR" sz="1800" dirty="0" smtClean="0"/>
              <a:t>…)</a:t>
            </a:r>
            <a:endParaRPr lang="fr-F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800" dirty="0" smtClean="0"/>
              <a:t>Crise sanitaire liée à l’IAHP</a:t>
            </a:r>
            <a:endParaRPr lang="fr-FR" sz="1800" dirty="0"/>
          </a:p>
          <a:p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18710998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5" b="13555"/>
          <a:stretch>
            <a:fillRect/>
          </a:stretch>
        </p:blipFill>
        <p:spPr/>
      </p:pic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4. Moyens humains et budgétaires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Intitulé de la direction/service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794625" y="4783138"/>
            <a:ext cx="1349375" cy="360362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21451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PLF 2021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SDPRAT/BMQCC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24379" y="1131590"/>
            <a:ext cx="8424334" cy="2880320"/>
          </a:xfrm>
        </p:spPr>
        <p:txBody>
          <a:bodyPr/>
          <a:lstStyle/>
          <a:p>
            <a:r>
              <a:rPr lang="fr-FR" dirty="0"/>
              <a:t>BUDGET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Budget de 265,5 </a:t>
            </a:r>
            <a:r>
              <a:rPr lang="fr-FR" dirty="0" smtClean="0"/>
              <a:t>M€ </a:t>
            </a:r>
            <a:r>
              <a:rPr lang="fr-FR" dirty="0"/>
              <a:t>en AE et </a:t>
            </a:r>
            <a:r>
              <a:rPr lang="fr-FR" dirty="0" smtClean="0"/>
              <a:t>264,3 M€ </a:t>
            </a:r>
            <a:r>
              <a:rPr lang="fr-FR" dirty="0"/>
              <a:t>en CP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Hausse de 11,4 </a:t>
            </a:r>
            <a:r>
              <a:rPr lang="fr-FR" dirty="0" smtClean="0"/>
              <a:t>M€ par rapport au PLF 2020</a:t>
            </a:r>
            <a:endParaRPr lang="fr-FR" dirty="0"/>
          </a:p>
          <a:p>
            <a:r>
              <a:rPr lang="fr-FR" b="1" dirty="0" smtClean="0"/>
              <a:t>Mais tension budgétaires fortes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Augmentation budget ne compense pas diminution des FDC                                                                           attendus en 2021 (6,3 M€ contre 13,6 M€ en 2020)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Fortes dépenses de projets SI (+6,6, M€ par rapport à 2020)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Annulation 2020 de </a:t>
            </a:r>
            <a:r>
              <a:rPr lang="fr-FR" dirty="0" smtClean="0"/>
              <a:t>16,6 M€ en AE </a:t>
            </a:r>
            <a:r>
              <a:rPr lang="fr-FR" dirty="0"/>
              <a:t>et </a:t>
            </a:r>
            <a:r>
              <a:rPr lang="fr-FR" dirty="0" smtClean="0"/>
              <a:t>19 M€ en CP</a:t>
            </a:r>
          </a:p>
          <a:p>
            <a:r>
              <a:rPr lang="fr-FR" dirty="0"/>
              <a:t>EMPLOI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Pas de schéma d’emploi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plafond d’emploi de 4806 </a:t>
            </a:r>
            <a:r>
              <a:rPr lang="fr-FR" dirty="0" err="1"/>
              <a:t>ETPt</a:t>
            </a:r>
            <a:r>
              <a:rPr lang="fr-FR" dirty="0"/>
              <a:t> en hausse 22 </a:t>
            </a:r>
            <a:r>
              <a:rPr lang="fr-FR" dirty="0" err="1"/>
              <a:t>ETPt</a:t>
            </a:r>
            <a:r>
              <a:rPr lang="fr-FR" dirty="0"/>
              <a:t> qui couvre l’EAP des ETP </a:t>
            </a:r>
            <a:r>
              <a:rPr lang="fr-FR" dirty="0" err="1" smtClean="0"/>
              <a:t>Brexit</a:t>
            </a:r>
            <a:r>
              <a:rPr lang="fr-FR" dirty="0" smtClean="0"/>
              <a:t> </a:t>
            </a:r>
            <a:r>
              <a:rPr lang="fr-FR" dirty="0"/>
              <a:t>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Auquel se rajoutent 106 </a:t>
            </a:r>
            <a:r>
              <a:rPr lang="fr-FR" dirty="0" err="1"/>
              <a:t>ETPt</a:t>
            </a:r>
            <a:r>
              <a:rPr lang="fr-FR" dirty="0"/>
              <a:t> BREXIT accordés par </a:t>
            </a:r>
            <a:r>
              <a:rPr lang="fr-FR" dirty="0" smtClean="0"/>
              <a:t>RIM </a:t>
            </a:r>
            <a:r>
              <a:rPr lang="fr-FR" dirty="0"/>
              <a:t>sur taxation interministérielle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 transfert SGC de 221 </a:t>
            </a:r>
            <a:r>
              <a:rPr lang="fr-FR" dirty="0" err="1"/>
              <a:t>EPTt</a:t>
            </a:r>
            <a:r>
              <a:rPr lang="fr-FR" dirty="0"/>
              <a:t> (213 </a:t>
            </a:r>
            <a:r>
              <a:rPr lang="fr-FR" dirty="0" err="1"/>
              <a:t>ETPt</a:t>
            </a:r>
            <a:r>
              <a:rPr lang="fr-FR" dirty="0"/>
              <a:t> + 8 suite RIM estivale)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endParaRPr lang="fr-FR" sz="16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1036662"/>
            <a:ext cx="2826761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50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Part des anges et demandes complémentaires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SDPRAT/BMQCC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77825" indent="-285750">
              <a:buFontTx/>
              <a:buChar char="-"/>
            </a:pPr>
            <a:r>
              <a:rPr lang="fr-FR" dirty="0" smtClean="0"/>
              <a:t>La part des anges est passée de 56 </a:t>
            </a:r>
            <a:r>
              <a:rPr lang="fr-FR" dirty="0" err="1" smtClean="0"/>
              <a:t>ETPt</a:t>
            </a:r>
            <a:r>
              <a:rPr lang="fr-FR" dirty="0" smtClean="0"/>
              <a:t> en 2020 à 87,65 </a:t>
            </a:r>
            <a:r>
              <a:rPr lang="fr-FR" dirty="0" err="1" smtClean="0"/>
              <a:t>ETPt</a:t>
            </a:r>
            <a:r>
              <a:rPr lang="fr-FR" dirty="0" smtClean="0"/>
              <a:t> en 2021</a:t>
            </a:r>
          </a:p>
          <a:p>
            <a:pPr marL="377825" indent="-285750">
              <a:buFontTx/>
              <a:buChar char="-"/>
            </a:pPr>
            <a:endParaRPr lang="fr-FR" dirty="0"/>
          </a:p>
          <a:p>
            <a:pPr marL="377825" indent="-285750">
              <a:buFontTx/>
              <a:buChar char="-"/>
            </a:pPr>
            <a:r>
              <a:rPr lang="fr-FR" dirty="0" smtClean="0"/>
              <a:t>Principales thématiques pour les demandes complémentaires :</a:t>
            </a:r>
          </a:p>
          <a:p>
            <a:pPr marL="637200" lvl="1" indent="-285750">
              <a:buFontTx/>
              <a:buChar char="-"/>
            </a:pPr>
            <a:r>
              <a:rPr lang="fr-FR" dirty="0" smtClean="0"/>
              <a:t>Abattoirs (10,9% des demandes)</a:t>
            </a:r>
          </a:p>
          <a:p>
            <a:pPr marL="637200" lvl="1" indent="-285750">
              <a:buFontTx/>
              <a:buChar char="-"/>
            </a:pPr>
            <a:r>
              <a:rPr lang="fr-FR" dirty="0" smtClean="0"/>
              <a:t>Contrôle à l’importation </a:t>
            </a:r>
            <a:r>
              <a:rPr lang="fr-FR" dirty="0" err="1" smtClean="0"/>
              <a:t>Brexit</a:t>
            </a:r>
            <a:r>
              <a:rPr lang="fr-FR" dirty="0" smtClean="0"/>
              <a:t> compris (26,2% des demandes)</a:t>
            </a:r>
          </a:p>
          <a:p>
            <a:pPr marL="637200" lvl="1" indent="-285750">
              <a:buFontTx/>
              <a:buChar char="-"/>
            </a:pPr>
            <a:r>
              <a:rPr lang="fr-FR" dirty="0" smtClean="0"/>
              <a:t>Certification à l’exportation </a:t>
            </a:r>
            <a:r>
              <a:rPr lang="fr-FR" dirty="0" err="1" smtClean="0"/>
              <a:t>Brexit</a:t>
            </a:r>
            <a:r>
              <a:rPr lang="fr-FR" dirty="0" smtClean="0"/>
              <a:t> compris (13% des demandes)</a:t>
            </a:r>
          </a:p>
          <a:p>
            <a:pPr marL="637200" lvl="1" indent="-285750">
              <a:buFontTx/>
              <a:buChar char="-"/>
            </a:pPr>
            <a:r>
              <a:rPr lang="fr-FR" dirty="0" smtClean="0"/>
              <a:t>SPA (9,8% des demandes)</a:t>
            </a:r>
          </a:p>
          <a:p>
            <a:pPr marL="637200" lvl="1" indent="-285750">
              <a:buFontTx/>
              <a:buChar char="-"/>
            </a:pPr>
            <a:r>
              <a:rPr lang="fr-FR" dirty="0" smtClean="0"/>
              <a:t>Divers (40%)</a:t>
            </a:r>
          </a:p>
          <a:p>
            <a:pPr marL="637200" lvl="1" indent="-285750">
              <a:buFontTx/>
              <a:buChar char="-"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197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ETPt</a:t>
            </a:r>
            <a:r>
              <a:rPr lang="fr-FR" dirty="0" smtClean="0"/>
              <a:t> disponibles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SDPRAT/BMQCC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222530"/>
            <a:ext cx="4426001" cy="3554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B541DB9-CBE0-D942-AF40-638D19B4F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A7FAA981-6A9A-DE4E-8025-BF76DD408C7A}" type="datetime1">
              <a:rPr lang="fr-FR" cap="all" smtClean="0"/>
              <a:t>23/02/2021</a:t>
            </a:fld>
            <a:endParaRPr lang="fr-FR" cap="all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6A6FF08-5240-EA4A-99F7-790E26E93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Direction générale de l’alimentation</a:t>
            </a:r>
            <a:endParaRPr lang="fr-FR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09C574B-C106-A742-A6F7-1B7EBDA4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18</a:t>
            </a:fld>
            <a:endParaRPr lang="fr-FR" dirty="0"/>
          </a:p>
        </p:txBody>
      </p:sp>
      <p:sp>
        <p:nvSpPr>
          <p:cNvPr id="10" name="Titre 9">
            <a:extLst>
              <a:ext uri="{FF2B5EF4-FFF2-40B4-BE49-F238E27FC236}">
                <a16:creationId xmlns:a16="http://schemas.microsoft.com/office/drawing/2014/main" id="{3F687843-9CAA-4344-9ACB-74B175375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989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E4F9C7A-68E5-0042-9946-4669E134DC3E}" type="datetime1">
              <a:rPr lang="fr-FR" cap="all" smtClean="0"/>
              <a:t>23/02/2021</a:t>
            </a:fld>
            <a:endParaRPr lang="fr-FR" cap="all" dirty="0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FECE53A-9267-D842-B87E-F184AF518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Retour sur le dialogue de gestion 2021</a:t>
            </a:r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SDPRAT/BMQCC</a:t>
            </a:r>
            <a:endParaRPr lang="fr-FR" dirty="0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27883A4E-11C3-A343-86BD-29780D88B23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77825" indent="-285750">
              <a:buFontTx/>
              <a:buChar char="-"/>
            </a:pPr>
            <a:r>
              <a:rPr lang="fr-FR" sz="1800" dirty="0" smtClean="0"/>
              <a:t>Présentation du déroulé des entretiens</a:t>
            </a:r>
          </a:p>
          <a:p>
            <a:pPr marL="377825" indent="-285750">
              <a:buFontTx/>
              <a:buChar char="-"/>
            </a:pPr>
            <a:r>
              <a:rPr lang="fr-FR" sz="1800" dirty="0" smtClean="0"/>
              <a:t>Impact COVID : évolutions de la note du RBOP</a:t>
            </a:r>
          </a:p>
          <a:p>
            <a:pPr marL="377825" indent="-285750">
              <a:buFontTx/>
              <a:buChar char="-"/>
            </a:pPr>
            <a:r>
              <a:rPr lang="fr-FR" sz="1800" dirty="0" smtClean="0"/>
              <a:t>Points principaux abordés lors des entretiens</a:t>
            </a:r>
          </a:p>
          <a:p>
            <a:pPr marL="377825" indent="-285750">
              <a:buFontTx/>
              <a:buChar char="-"/>
            </a:pPr>
            <a:r>
              <a:rPr lang="fr-FR" sz="1800" dirty="0" smtClean="0"/>
              <a:t>Bilan des moyens humains et budgétaires</a:t>
            </a:r>
          </a:p>
          <a:p>
            <a:pPr marL="377825" indent="-285750">
              <a:buFontTx/>
              <a:buChar char="-"/>
            </a:pPr>
            <a:endParaRPr lang="fr-FR" sz="1800" dirty="0"/>
          </a:p>
        </p:txBody>
      </p:sp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pour une image  1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54" b="13354"/>
          <a:stretch>
            <a:fillRect/>
          </a:stretch>
        </p:blipFill>
        <p:spPr/>
      </p:pic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A8FAAC2-ECC7-674E-BA6D-9C8C798446C6}" type="datetime1">
              <a:rPr lang="fr-FR" cap="all" smtClean="0"/>
              <a:t>23/02/2021</a:t>
            </a:fld>
            <a:endParaRPr lang="fr-FR" cap="all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Déroulé des entretiens 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SDPRAT/BMQCC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9453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BBE627C-BEA7-5246-AC1C-78BC25740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408DF94F-7EC8-514F-BD30-2DE91B8130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2CFB02D-EF7F-1043-83B7-22E52266F620}" type="datetime1">
              <a:rPr lang="fr-FR" cap="all" smtClean="0"/>
              <a:t>23/02/2021</a:t>
            </a:fld>
            <a:endParaRPr lang="fr-FR" cap="all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AE78239-E735-BD40-B5CE-C66051BEF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SDPRAT/BMQCC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4"/>
          </p:nvPr>
        </p:nvSpPr>
        <p:spPr>
          <a:xfrm>
            <a:off x="324379" y="1053215"/>
            <a:ext cx="8424334" cy="3744416"/>
          </a:xfrm>
        </p:spPr>
        <p:txBody>
          <a:bodyPr/>
          <a:lstStyle/>
          <a:p>
            <a:r>
              <a:rPr lang="fr-FR" b="1" dirty="0"/>
              <a:t>Calendrier </a:t>
            </a:r>
            <a:r>
              <a:rPr lang="fr-FR" b="1" dirty="0" smtClean="0"/>
              <a:t>des entretiens stratégiques de dialogue de gestion: </a:t>
            </a:r>
            <a:r>
              <a:rPr lang="fr-FR" dirty="0" smtClean="0"/>
              <a:t>juillet / août</a:t>
            </a:r>
          </a:p>
          <a:p>
            <a:endParaRPr lang="fr-FR" b="1" dirty="0" smtClean="0"/>
          </a:p>
          <a:p>
            <a:r>
              <a:rPr lang="fr-FR" b="1" dirty="0" smtClean="0"/>
              <a:t>Calendrier des entretiens techniques de dialogue de gestion </a:t>
            </a:r>
            <a:r>
              <a:rPr lang="fr-FR" dirty="0" smtClean="0"/>
              <a:t>: octobre / novembre 2020</a:t>
            </a:r>
          </a:p>
          <a:p>
            <a:r>
              <a:rPr lang="fr-FR" b="1" dirty="0" smtClean="0"/>
              <a:t>Préparation et suite des entretiens techniques :</a:t>
            </a:r>
          </a:p>
          <a:p>
            <a:pPr marL="377825" indent="-285750">
              <a:buFontTx/>
              <a:buChar char="-"/>
            </a:pPr>
            <a:r>
              <a:rPr lang="fr-FR" dirty="0" smtClean="0"/>
              <a:t>Envoi des notes du RBOP au plus tard 15j avant l’entretien</a:t>
            </a:r>
          </a:p>
          <a:p>
            <a:pPr marL="377825" indent="-285750">
              <a:buFontTx/>
              <a:buChar char="-"/>
            </a:pPr>
            <a:r>
              <a:rPr lang="fr-FR" dirty="0" smtClean="0"/>
              <a:t>Mise en page et fléchage bureaux métiers par le BMQCC avant envoi CODIR</a:t>
            </a:r>
          </a:p>
          <a:p>
            <a:pPr marL="377825" indent="-285750">
              <a:buFontTx/>
              <a:buChar char="-"/>
            </a:pPr>
            <a:r>
              <a:rPr lang="fr-FR" dirty="0" smtClean="0"/>
              <a:t>Délai de 8j donné aux bureaux pour ajouter leurs commentaires</a:t>
            </a:r>
          </a:p>
          <a:p>
            <a:pPr marL="377825" indent="-285750">
              <a:buFontTx/>
              <a:buChar char="-"/>
            </a:pPr>
            <a:r>
              <a:rPr lang="fr-FR" dirty="0" smtClean="0"/>
              <a:t>Renvoi de la note finale avec les commentaires au RBOP au minimum 1j avant l’entretien</a:t>
            </a:r>
          </a:p>
          <a:p>
            <a:pPr marL="377825" indent="-285750">
              <a:buFontTx/>
              <a:buChar char="-"/>
            </a:pPr>
            <a:r>
              <a:rPr lang="fr-FR" dirty="0" smtClean="0"/>
              <a:t>Délai de 2 semaines pour rédiger le relevé de décision et l’envoyer au RBOP</a:t>
            </a:r>
          </a:p>
          <a:p>
            <a:pPr marL="377825" indent="-285750">
              <a:buFontTx/>
              <a:buChar char="-"/>
            </a:pPr>
            <a:r>
              <a:rPr lang="fr-FR" dirty="0" smtClean="0"/>
              <a:t>Retour des RBOP</a:t>
            </a:r>
          </a:p>
          <a:p>
            <a:pPr marL="377825" indent="-285750">
              <a:buFontTx/>
              <a:buChar char="-"/>
            </a:pPr>
            <a:r>
              <a:rPr lang="fr-FR" dirty="0" smtClean="0"/>
              <a:t>Envoi du relevé final</a:t>
            </a:r>
          </a:p>
          <a:p>
            <a:endParaRPr lang="fr-FR" dirty="0" smtClean="0"/>
          </a:p>
          <a:p>
            <a:r>
              <a:rPr lang="fr-FR" b="1" dirty="0" smtClean="0"/>
              <a:t>Notification des cadrages: 22/12/2020</a:t>
            </a:r>
            <a:endParaRPr lang="fr-FR" b="1" dirty="0"/>
          </a:p>
          <a:p>
            <a:endParaRPr lang="fr-FR" dirty="0" smtClean="0"/>
          </a:p>
          <a:p>
            <a:pPr marL="377825" indent="-285750">
              <a:buFontTx/>
              <a:buChar char="-"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6681774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5" b="13555"/>
          <a:stretch>
            <a:fillRect/>
          </a:stretch>
        </p:blipFill>
        <p:spPr>
          <a:solidFill>
            <a:schemeClr val="tx2">
              <a:lumMod val="40000"/>
              <a:lumOff val="60000"/>
            </a:schemeClr>
          </a:solidFill>
        </p:spPr>
      </p:pic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2. Evolution des modalités du dialogue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SDPRAT/BMQCC</a:t>
            </a:r>
            <a:endParaRPr lang="fr-FR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4294967295"/>
          </p:nvPr>
        </p:nvSpPr>
        <p:spPr>
          <a:xfrm>
            <a:off x="7794625" y="4783138"/>
            <a:ext cx="1349375" cy="360362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660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SDPRAT/BMQCC</a:t>
            </a:r>
            <a:endParaRPr lang="fr-FR" dirty="0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4"/>
          </p:nvPr>
        </p:nvSpPr>
        <p:spPr>
          <a:xfrm>
            <a:off x="319771" y="843558"/>
            <a:ext cx="8424334" cy="3528392"/>
          </a:xfrm>
        </p:spPr>
        <p:txBody>
          <a:bodyPr/>
          <a:lstStyle/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Impact du covid-19 : aucun entretien en présentiel</a:t>
            </a:r>
            <a:r>
              <a:rPr lang="fr-FR" sz="1600" dirty="0"/>
              <a:t> </a:t>
            </a:r>
            <a:r>
              <a:rPr lang="fr-FR" sz="1600" dirty="0" smtClean="0"/>
              <a:t>: 20 entretiens en visioconférence</a:t>
            </a:r>
          </a:p>
          <a:p>
            <a:endParaRPr lang="fr-FR" sz="1600" b="1" dirty="0" smtClean="0"/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Nouveau format de NOTE du RBOP : </a:t>
            </a:r>
            <a:r>
              <a:rPr lang="fr-FR" sz="1600" dirty="0" smtClean="0"/>
              <a:t>les RBOP ont pu développer jusqu’à 5 sujets de leur choix, le plus souvent en appui de leurs demandes complémentaires</a:t>
            </a:r>
          </a:p>
          <a:p>
            <a:r>
              <a:rPr lang="fr-FR" sz="1600" dirty="0" smtClean="0">
                <a:sym typeface="Wingdings" panose="05000000000000000000" pitchFamily="2" charset="2"/>
              </a:rPr>
              <a:t>       Aspect plus stratégique de la note </a:t>
            </a:r>
          </a:p>
          <a:p>
            <a:r>
              <a:rPr lang="fr-FR" sz="1600" dirty="0" smtClean="0">
                <a:sym typeface="Wingdings" panose="05000000000000000000" pitchFamily="2" charset="2"/>
              </a:rPr>
              <a:t>       Format bien accueilli par les RBOP</a:t>
            </a:r>
          </a:p>
          <a:p>
            <a:r>
              <a:rPr lang="fr-FR" sz="1600" dirty="0" smtClean="0">
                <a:sym typeface="Wingdings" panose="05000000000000000000" pitchFamily="2" charset="2"/>
              </a:rPr>
              <a:t>       Moindre charge de travail de préparation</a:t>
            </a:r>
          </a:p>
          <a:p>
            <a:endParaRPr lang="fr-FR" sz="1600" dirty="0" smtClean="0">
              <a:sym typeface="Wingdings" panose="05000000000000000000" pitchFamily="2" charset="2"/>
            </a:endParaRPr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sz="1600" dirty="0" smtClean="0"/>
              <a:t>Tableaux « cliquables » (indicateurs, suivi des inspections, plan d’activité GAO, audits internes) remplacés par </a:t>
            </a:r>
            <a:r>
              <a:rPr lang="fr-FR" sz="1600" b="1" dirty="0" smtClean="0"/>
              <a:t>un tableur unique </a:t>
            </a:r>
            <a:r>
              <a:rPr lang="fr-FR" sz="1600" dirty="0" smtClean="0"/>
              <a:t>disponible sur l’intranet du management par la qualité envoyé avec la note.</a:t>
            </a:r>
          </a:p>
          <a:p>
            <a:pPr marL="377825" indent="-285750">
              <a:buFont typeface="Arial" panose="020B0604020202020204" pitchFamily="34" charset="0"/>
              <a:buChar char="•"/>
            </a:pPr>
            <a:endParaRPr lang="fr-FR" sz="1600" dirty="0" smtClean="0"/>
          </a:p>
          <a:p>
            <a:pPr marL="377825" indent="-285750">
              <a:buFont typeface="Arial" panose="020B0604020202020204" pitchFamily="34" charset="0"/>
              <a:buChar char="•"/>
            </a:pPr>
            <a:r>
              <a:rPr lang="fr-FR" sz="1600" b="1" dirty="0" smtClean="0"/>
              <a:t>Audit de la MIGA du CGAAER</a:t>
            </a:r>
            <a:r>
              <a:rPr lang="fr-FR" sz="1600" dirty="0" smtClean="0"/>
              <a:t> sur le dialogue de gestion du p. 206 en cours</a:t>
            </a:r>
            <a:endParaRPr lang="fr-FR" sz="1600" dirty="0"/>
          </a:p>
          <a:p>
            <a:endParaRPr lang="fr-FR" sz="1600" dirty="0" smtClean="0">
              <a:sym typeface="Wingdings" panose="05000000000000000000" pitchFamily="2" charset="2"/>
            </a:endParaRPr>
          </a:p>
          <a:p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4001376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ce réservé pour une image  7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55" b="13555"/>
          <a:stretch>
            <a:fillRect/>
          </a:stretch>
        </p:blipFill>
        <p:spPr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F7325A3-5315-1B4B-A0D9-112471EB5837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3. Principaux points abordés</a:t>
            </a:r>
            <a:endParaRPr lang="fr-F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904068" y="198900"/>
            <a:ext cx="5879931" cy="360000"/>
          </a:xfrm>
        </p:spPr>
        <p:txBody>
          <a:bodyPr/>
          <a:lstStyle/>
          <a:p>
            <a:r>
              <a:rPr lang="fr-FR" dirty="0" smtClean="0"/>
              <a:t>SDPRAT/BMQCC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1158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A4A60EE-9D13-3442-9796-E718C6343EC1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crise COVID-19</a:t>
            </a:r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SDPRAT/BMQCC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 b="1" dirty="0"/>
              <a:t>Plusieurs points positifs sont à retenir 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Une bonne coordination, aussi bien au niveau national que régional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Fort investissement des agents dans la continuité des missions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Pas de rupture dans la réalisation des missions essentielles</a:t>
            </a:r>
          </a:p>
          <a:p>
            <a:endParaRPr lang="fr-FR" dirty="0">
              <a:sym typeface="Wingdings" panose="05000000000000000000" pitchFamily="2" charset="2"/>
            </a:endParaRPr>
          </a:p>
          <a:p>
            <a:r>
              <a:rPr lang="fr-FR" dirty="0">
                <a:sym typeface="Wingdings" panose="05000000000000000000" pitchFamily="2" charset="2"/>
              </a:rPr>
              <a:t>Malgré cela, </a:t>
            </a:r>
            <a:r>
              <a:rPr lang="fr-FR" b="1" dirty="0">
                <a:sym typeface="Wingdings" panose="05000000000000000000" pitchFamily="2" charset="2"/>
              </a:rPr>
              <a:t>quelques pistes d’amélioration : </a:t>
            </a:r>
            <a:endParaRPr lang="fr-F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Au début de la crise, délai de mise à disposition du matériel </a:t>
            </a:r>
            <a:r>
              <a:rPr lang="fr-FR" dirty="0"/>
              <a:t>informatique </a:t>
            </a:r>
            <a:r>
              <a:rPr lang="fr-FR" dirty="0" smtClean="0"/>
              <a:t>et des équipements de protection sanitaire;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Difficultés </a:t>
            </a:r>
            <a:r>
              <a:rPr lang="fr-FR" dirty="0"/>
              <a:t>pour assurer la continuité de l’inspection en abattoirs par manque d’agents formés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Non-dématérialisation de certaines procédures (certification à l’export, contrôles aux frontières).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2342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51C71F6-E0A6-1740-B64F-38F332886BAF}" type="datetime1">
              <a:rPr lang="fr-FR" cap="all" smtClean="0"/>
              <a:pPr/>
              <a:t>23/02/2021</a:t>
            </a:fld>
            <a:endParaRPr lang="fr-FR" cap="all" dirty="0"/>
          </a:p>
        </p:txBody>
      </p:sp>
      <p:sp>
        <p:nvSpPr>
          <p:cNvPr id="9" name="Titr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santé animale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dirty="0" smtClean="0"/>
              <a:t>SDPRAT/BMQCC</a:t>
            </a:r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/>
          </p:nvPr>
        </p:nvSpPr>
        <p:spPr>
          <a:xfrm>
            <a:off x="323850" y="1350107"/>
            <a:ext cx="8424334" cy="3237867"/>
          </a:xfrm>
        </p:spPr>
        <p:txBody>
          <a:bodyPr/>
          <a:lstStyle/>
          <a:p>
            <a:pPr algn="just"/>
            <a:r>
              <a:rPr lang="fr-FR" b="1" dirty="0"/>
              <a:t>La biosécurité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Bonne prise de conscience de sa nécessité par les professionnels donc montée en puissance de sa mise en œuvre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Multiplication des plans d’actions régionaux (PPA, salmonellose aviaire, </a:t>
            </a:r>
            <a:r>
              <a:rPr lang="fr-FR" dirty="0" err="1"/>
              <a:t>etc</a:t>
            </a:r>
            <a:r>
              <a:rPr lang="fr-FR" dirty="0"/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Forte expression de besoins humains et financiers de la part des SRAL (meilleure communication, meilleure coordination des filières…)</a:t>
            </a:r>
          </a:p>
          <a:p>
            <a:pPr algn="just"/>
            <a:r>
              <a:rPr lang="fr-FR" b="1" dirty="0"/>
              <a:t>La Tuberculose bovine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Augmentation du nombre de cheptels en prophylaxies, ce qui entraîne des mesures de surveillance et de suivis épidémiologiques plus nombreuses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FR" dirty="0"/>
              <a:t>Grande hétérogénéité des taux d’infection donc plans d’actions spécifiques (hétérogénéité à l’échelle nationale et au sein des régions)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3034807"/>
      </p:ext>
    </p:extLst>
  </p:cSld>
  <p:clrMapOvr>
    <a:masterClrMapping/>
  </p:clrMapOvr>
</p:sld>
</file>

<file path=ppt/theme/theme1.xml><?xml version="1.0" encoding="utf-8"?>
<a:theme xmlns:a="http://schemas.openxmlformats.org/drawingml/2006/main" name="PREMIER MINISTRE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5" id="{CEEBA470-FCB0-9440-975A-88C49A268943}" vid="{873816B4-73EF-7148-9296-4FEC196C749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ppt_MAA_simple_arial</Template>
  <TotalTime>394</TotalTime>
  <Words>1035</Words>
  <Application>Microsoft Office PowerPoint</Application>
  <PresentationFormat>Affichage à l'écran (16:9)</PresentationFormat>
  <Paragraphs>159</Paragraphs>
  <Slides>18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21" baseType="lpstr">
      <vt:lpstr>Arial</vt:lpstr>
      <vt:lpstr>Wingdings</vt:lpstr>
      <vt:lpstr>PREMIER MINISTRE</vt:lpstr>
      <vt:lpstr>Présentation PowerPoint</vt:lpstr>
      <vt:lpstr>Retour sur le dialogue de gestion 2021</vt:lpstr>
      <vt:lpstr>Déroulé des entretiens </vt:lpstr>
      <vt:lpstr>Présentation PowerPoint</vt:lpstr>
      <vt:lpstr>2. Evolution des modalités du dialogue</vt:lpstr>
      <vt:lpstr>Présentation PowerPoint</vt:lpstr>
      <vt:lpstr>3. Principaux points abordés</vt:lpstr>
      <vt:lpstr>La crise COVID-19</vt:lpstr>
      <vt:lpstr>La santé animale</vt:lpstr>
      <vt:lpstr>La santé végétale</vt:lpstr>
      <vt:lpstr>La Plan National de l’Alimentation (PNA) </vt:lpstr>
      <vt:lpstr>La gestion du BREXIT</vt:lpstr>
      <vt:lpstr>Autres sujets d’actualité abordés lors des entretiens</vt:lpstr>
      <vt:lpstr>4. Moyens humains et budgétaires</vt:lpstr>
      <vt:lpstr>PLF 2021</vt:lpstr>
      <vt:lpstr>Part des anges et demandes complémentaires</vt:lpstr>
      <vt:lpstr>ETPt disponibles</vt:lpstr>
      <vt:lpstr>Présentation PowerPoint</vt:lpstr>
    </vt:vector>
  </TitlesOfParts>
  <Manager>Client</Manager>
  <Company>MAA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Marie-Hélène DEVAL</dc:creator>
  <cp:lastModifiedBy>Jérôme SANTERRE</cp:lastModifiedBy>
  <cp:revision>38</cp:revision>
  <dcterms:created xsi:type="dcterms:W3CDTF">2020-05-19T07:51:30Z</dcterms:created>
  <dcterms:modified xsi:type="dcterms:W3CDTF">2021-02-23T13:54:21Z</dcterms:modified>
</cp:coreProperties>
</file>